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842" r:id="rId2"/>
    <p:sldId id="1175" r:id="rId3"/>
    <p:sldId id="1178" r:id="rId4"/>
    <p:sldId id="1176" r:id="rId5"/>
    <p:sldId id="1177" r:id="rId6"/>
    <p:sldId id="1164" r:id="rId7"/>
    <p:sldId id="1161" r:id="rId8"/>
    <p:sldId id="1159" r:id="rId9"/>
    <p:sldId id="1163" r:id="rId10"/>
    <p:sldId id="1155" r:id="rId11"/>
    <p:sldId id="1157" r:id="rId12"/>
    <p:sldId id="1158" r:id="rId13"/>
    <p:sldId id="1165" r:id="rId14"/>
    <p:sldId id="1166" r:id="rId15"/>
    <p:sldId id="1167" r:id="rId16"/>
    <p:sldId id="1169" r:id="rId17"/>
    <p:sldId id="1170" r:id="rId18"/>
    <p:sldId id="1171" r:id="rId19"/>
    <p:sldId id="1168" r:id="rId20"/>
    <p:sldId id="1160" r:id="rId21"/>
    <p:sldId id="1172" r:id="rId22"/>
    <p:sldId id="1173" r:id="rId23"/>
    <p:sldId id="1174" r:id="rId24"/>
    <p:sldId id="1153" r:id="rId25"/>
  </p:sldIdLst>
  <p:sldSz cx="9144000" cy="6858000" type="screen4x3"/>
  <p:notesSz cx="9928225" cy="679767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31" userDrawn="1">
          <p15:clr>
            <a:srgbClr val="A4A3A4"/>
          </p15:clr>
        </p15:guide>
        <p15:guide id="2" pos="2287" userDrawn="1">
          <p15:clr>
            <a:srgbClr val="A4A3A4"/>
          </p15:clr>
        </p15:guide>
        <p15:guide id="3" orient="horz" pos="2839" userDrawn="1">
          <p15:clr>
            <a:srgbClr val="A4A3A4"/>
          </p15:clr>
        </p15:guide>
        <p15:guide id="4" pos="2357" userDrawn="1">
          <p15:clr>
            <a:srgbClr val="A4A3A4"/>
          </p15:clr>
        </p15:guide>
        <p15:guide id="5" orient="horz" pos="2285" userDrawn="1">
          <p15:clr>
            <a:srgbClr val="A4A3A4"/>
          </p15:clr>
        </p15:guide>
        <p15:guide id="6" orient="horz" pos="2141" userDrawn="1">
          <p15:clr>
            <a:srgbClr val="A4A3A4"/>
          </p15:clr>
        </p15:guide>
        <p15:guide id="7" pos="3032" userDrawn="1">
          <p15:clr>
            <a:srgbClr val="A4A3A4"/>
          </p15:clr>
        </p15:guide>
        <p15:guide id="8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28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4866" autoAdjust="0"/>
  </p:normalViewPr>
  <p:slideViewPr>
    <p:cSldViewPr>
      <p:cViewPr varScale="1">
        <p:scale>
          <a:sx n="109" d="100"/>
          <a:sy n="109" d="100"/>
        </p:scale>
        <p:origin x="187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031"/>
        <p:guide pos="2287"/>
        <p:guide orient="horz" pos="2839"/>
        <p:guide pos="2357"/>
        <p:guide orient="horz" pos="2285"/>
        <p:guide orient="horz" pos="2141"/>
        <p:guide pos="3032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3089" cy="340270"/>
          </a:xfrm>
          <a:prstGeom prst="rect">
            <a:avLst/>
          </a:prstGeom>
        </p:spPr>
        <p:txBody>
          <a:bodyPr vert="horz" lIns="92479" tIns="46240" rIns="92479" bIns="4624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622800" y="0"/>
            <a:ext cx="4303086" cy="340270"/>
          </a:xfrm>
          <a:prstGeom prst="rect">
            <a:avLst/>
          </a:prstGeom>
        </p:spPr>
        <p:txBody>
          <a:bodyPr vert="horz" lIns="92479" tIns="46240" rIns="92479" bIns="46240" rtlCol="0"/>
          <a:lstStyle>
            <a:lvl1pPr algn="r">
              <a:defRPr sz="1200"/>
            </a:lvl1pPr>
          </a:lstStyle>
          <a:p>
            <a:fld id="{CBF3721D-3092-48A2-82A9-8B6AA8B45261}" type="datetimeFigureOut">
              <a:rPr lang="tr-TR" smtClean="0"/>
              <a:t>16.11.2018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2" y="6457406"/>
            <a:ext cx="4303089" cy="340270"/>
          </a:xfrm>
          <a:prstGeom prst="rect">
            <a:avLst/>
          </a:prstGeom>
        </p:spPr>
        <p:txBody>
          <a:bodyPr vert="horz" lIns="92479" tIns="46240" rIns="92479" bIns="4624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622800" y="6457406"/>
            <a:ext cx="4303086" cy="340270"/>
          </a:xfrm>
          <a:prstGeom prst="rect">
            <a:avLst/>
          </a:prstGeom>
        </p:spPr>
        <p:txBody>
          <a:bodyPr vert="horz" lIns="92479" tIns="46240" rIns="92479" bIns="46240" rtlCol="0" anchor="b"/>
          <a:lstStyle>
            <a:lvl1pPr algn="r">
              <a:defRPr sz="1200"/>
            </a:lvl1pPr>
          </a:lstStyle>
          <a:p>
            <a:fld id="{7B70A68B-96FF-4384-B5AB-E92707EDBC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274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302231" cy="339884"/>
          </a:xfrm>
          <a:prstGeom prst="rect">
            <a:avLst/>
          </a:prstGeom>
        </p:spPr>
        <p:txBody>
          <a:bodyPr vert="horz" lIns="91698" tIns="45850" rIns="91698" bIns="4585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623699" y="2"/>
            <a:ext cx="4302231" cy="339884"/>
          </a:xfrm>
          <a:prstGeom prst="rect">
            <a:avLst/>
          </a:prstGeom>
        </p:spPr>
        <p:txBody>
          <a:bodyPr vert="horz" lIns="91698" tIns="45850" rIns="91698" bIns="45850" rtlCol="0"/>
          <a:lstStyle>
            <a:lvl1pPr algn="r">
              <a:defRPr sz="1200"/>
            </a:lvl1pPr>
          </a:lstStyle>
          <a:p>
            <a:fld id="{11E0188B-82C1-4FA2-9DEE-695B4CA60589}" type="datetimeFigureOut">
              <a:rPr lang="tr-TR" smtClean="0"/>
              <a:t>16.11.2018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11175"/>
            <a:ext cx="3397250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98" tIns="45850" rIns="91698" bIns="4585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92825" y="3228901"/>
            <a:ext cx="7942580" cy="3058954"/>
          </a:xfrm>
          <a:prstGeom prst="rect">
            <a:avLst/>
          </a:prstGeom>
        </p:spPr>
        <p:txBody>
          <a:bodyPr vert="horz" lIns="91698" tIns="45850" rIns="91698" bIns="4585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2" y="6456615"/>
            <a:ext cx="4302231" cy="339884"/>
          </a:xfrm>
          <a:prstGeom prst="rect">
            <a:avLst/>
          </a:prstGeom>
        </p:spPr>
        <p:txBody>
          <a:bodyPr vert="horz" lIns="91698" tIns="45850" rIns="91698" bIns="4585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623699" y="6456615"/>
            <a:ext cx="4302231" cy="339884"/>
          </a:xfrm>
          <a:prstGeom prst="rect">
            <a:avLst/>
          </a:prstGeom>
        </p:spPr>
        <p:txBody>
          <a:bodyPr vert="horz" lIns="91698" tIns="45850" rIns="91698" bIns="45850" rtlCol="0" anchor="b"/>
          <a:lstStyle>
            <a:lvl1pPr algn="r">
              <a:defRPr sz="1200"/>
            </a:lvl1pPr>
          </a:lstStyle>
          <a:p>
            <a:fld id="{99427957-488A-4AD5-8B69-4B802AAB36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8662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424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274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860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019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571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3121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1265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9348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3853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9371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793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3576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7322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5524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1731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6383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390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756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548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68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135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059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316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221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Yer Tutucusu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99725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13000" detail="4"/>
                    </a14:imgEffect>
                  </a14:imgLayer>
                </a14:imgProps>
              </a:ext>
            </a:extLst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ToplantıSalonu01\Desktop\Untitl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" y="737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7504" y="1340768"/>
            <a:ext cx="8928992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cxnSp>
        <p:nvCxnSpPr>
          <p:cNvPr id="10" name="Düz Bağlayıcı 9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5715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Yuvarlatılmış Dikdörtgen 17"/>
          <p:cNvSpPr/>
          <p:nvPr/>
        </p:nvSpPr>
        <p:spPr>
          <a:xfrm>
            <a:off x="8540116" y="6525344"/>
            <a:ext cx="504000" cy="14969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9836B8-E78E-4B76-B7A0-D7602159945F}" type="slidenum">
              <a:rPr lang="tr-TR" sz="900" smtClean="0">
                <a:solidFill>
                  <a:srgbClr val="C00000"/>
                </a:solidFill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tr-TR" sz="900" dirty="0" smtClean="0">
                <a:solidFill>
                  <a:srgbClr val="002060"/>
                </a:solidFill>
              </a:rPr>
              <a:t> / 24</a:t>
            </a:r>
            <a:endParaRPr lang="tr-TR" sz="900" b="1" dirty="0" smtClean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ToplantıSalonu01\Desktop\turkiye-bayrak-yuvarlak-pn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836" y="25574"/>
            <a:ext cx="1077652" cy="107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Düz Bağlayıcı 3"/>
          <p:cNvCxnSpPr/>
          <p:nvPr/>
        </p:nvCxnSpPr>
        <p:spPr>
          <a:xfrm>
            <a:off x="0" y="1141888"/>
            <a:ext cx="9150508" cy="0"/>
          </a:xfrm>
          <a:prstGeom prst="line">
            <a:avLst/>
          </a:prstGeom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00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77"/>
          <p:cNvSpPr txBox="1">
            <a:spLocks noChangeArrowheads="1"/>
          </p:cNvSpPr>
          <p:nvPr/>
        </p:nvSpPr>
        <p:spPr bwMode="auto">
          <a:xfrm>
            <a:off x="0" y="5733256"/>
            <a:ext cx="9144000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None/>
            </a:pPr>
            <a:r>
              <a:rPr lang="tr-TR" altLang="tr-TR" sz="2800" b="1" dirty="0" smtClean="0">
                <a:solidFill>
                  <a:srgbClr val="000099"/>
                </a:solidFill>
                <a:latin typeface="+mn-lt"/>
                <a:ea typeface="MS PGothic" panose="020B0600070205080204" pitchFamily="34" charset="-128"/>
              </a:rPr>
              <a:t>Antalya </a:t>
            </a:r>
            <a:r>
              <a:rPr lang="tr-TR" altLang="tr-TR" sz="2800" b="1" dirty="0">
                <a:solidFill>
                  <a:srgbClr val="000099"/>
                </a:solidFill>
                <a:latin typeface="+mn-lt"/>
                <a:ea typeface="MS PGothic" panose="020B0600070205080204" pitchFamily="34" charset="-128"/>
              </a:rPr>
              <a:t>2018</a:t>
            </a:r>
          </a:p>
        </p:txBody>
      </p:sp>
      <p:sp>
        <p:nvSpPr>
          <p:cNvPr id="3" name="Text Box 77"/>
          <p:cNvSpPr txBox="1">
            <a:spLocks noChangeArrowheads="1"/>
          </p:cNvSpPr>
          <p:nvPr/>
        </p:nvSpPr>
        <p:spPr bwMode="auto">
          <a:xfrm>
            <a:off x="10244" y="2521471"/>
            <a:ext cx="9144000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ts val="1200"/>
              </a:spcBef>
              <a:buClrTx/>
              <a:buSzTx/>
              <a:buNone/>
            </a:pPr>
            <a:r>
              <a:rPr lang="tr-TR" altLang="tr-TR" sz="2800" b="1" dirty="0">
                <a:solidFill>
                  <a:srgbClr val="000099"/>
                </a:solidFill>
                <a:latin typeface="+mn-lt"/>
                <a:ea typeface="MS PGothic" panose="020B0600070205080204" pitchFamily="34" charset="-128"/>
              </a:rPr>
              <a:t>İÇİŞLERİ BAKANLIĞI İLE ÇEVRE VE ŞEHİRCİLİK BAKANLIĞININ YEREL YÖNETİMLER ÜZERİNDEKİ YETKİLERİ 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7504" y="0"/>
            <a:ext cx="8928992" cy="6669360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06021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77"/>
          <p:cNvSpPr txBox="1">
            <a:spLocks noChangeArrowheads="1"/>
          </p:cNvSpPr>
          <p:nvPr/>
        </p:nvSpPr>
        <p:spPr bwMode="auto">
          <a:xfrm>
            <a:off x="19309" y="1268760"/>
            <a:ext cx="9144000" cy="388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4013" indent="-354013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indent="0" algn="just">
              <a:buClrTx/>
              <a:buNone/>
            </a:pPr>
            <a:r>
              <a:rPr lang="tr-TR" sz="2200" dirty="0" smtClean="0">
                <a:solidFill>
                  <a:srgbClr val="C00000"/>
                </a:solidFill>
                <a:latin typeface="+mn-lt"/>
              </a:rPr>
              <a:t>Mevzuat</a:t>
            </a:r>
          </a:p>
          <a:p>
            <a:pPr marL="0" indent="0" algn="just">
              <a:buClrTx/>
              <a:buNone/>
            </a:pPr>
            <a:r>
              <a:rPr lang="tr-TR" sz="2200" dirty="0">
                <a:solidFill>
                  <a:srgbClr val="002060"/>
                </a:solidFill>
                <a:latin typeface="+mn-lt"/>
              </a:rPr>
              <a:t>Mahalli idarelerin idari vesayet, denetim ve soruşturma ile İçişleri Bakanlığı görev alanında kalan hususlar hariç olmak üzere diğer görev, yetki ve sorumlulukları ile </a:t>
            </a:r>
            <a:r>
              <a:rPr lang="tr-TR" sz="2200" dirty="0" smtClean="0">
                <a:solidFill>
                  <a:srgbClr val="002060"/>
                </a:solidFill>
                <a:latin typeface="+mn-lt"/>
              </a:rPr>
              <a:t>ilgili;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sz="2200" dirty="0" smtClean="0">
                <a:solidFill>
                  <a:srgbClr val="002060"/>
                </a:solidFill>
                <a:latin typeface="+mn-lt"/>
              </a:rPr>
              <a:t>Mahalli idare mevzuatı ile ilgili düzenleme yapmak,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sz="2200" dirty="0" smtClean="0">
                <a:solidFill>
                  <a:srgbClr val="002060"/>
                </a:solidFill>
                <a:latin typeface="+mn-lt"/>
              </a:rPr>
              <a:t>İşyeri ruhsatlarına ilişkin iş ve işlemler,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sz="2200" dirty="0" smtClean="0">
                <a:solidFill>
                  <a:srgbClr val="002060"/>
                </a:solidFill>
                <a:latin typeface="+mn-lt"/>
              </a:rPr>
              <a:t>Mahalli idare mevzuatının uygulanmasına ilişkin görüşler,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sz="2200" dirty="0" smtClean="0">
                <a:solidFill>
                  <a:srgbClr val="002060"/>
                </a:solidFill>
                <a:latin typeface="+mn-lt"/>
              </a:rPr>
              <a:t>Mahalli idare birimlerinin hazırladıkları mevzuat taslakları ile ilgili görüş oluşturulması işlemlerini yürütmek, 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sz="2200" dirty="0" smtClean="0">
                <a:solidFill>
                  <a:srgbClr val="002060"/>
                </a:solidFill>
                <a:latin typeface="+mn-lt"/>
              </a:rPr>
              <a:t>Soru önergelerinin cevaplanması,</a:t>
            </a:r>
          </a:p>
        </p:txBody>
      </p:sp>
      <p:sp>
        <p:nvSpPr>
          <p:cNvPr id="4" name="Text Box 77"/>
          <p:cNvSpPr txBox="1">
            <a:spLocks noChangeArrowheads="1"/>
          </p:cNvSpPr>
          <p:nvPr/>
        </p:nvSpPr>
        <p:spPr bwMode="auto">
          <a:xfrm>
            <a:off x="1242937" y="44624"/>
            <a:ext cx="6696744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tr-TR" altLang="tr-TR" sz="3200" b="1" dirty="0">
                <a:solidFill>
                  <a:srgbClr val="000099"/>
                </a:solidFill>
                <a:latin typeface="+mn-lt"/>
                <a:ea typeface="MS PGothic" panose="020B0600070205080204" pitchFamily="34" charset="-128"/>
              </a:rPr>
              <a:t>Bakanlığımızca Yürütülecek Hizmetler</a:t>
            </a:r>
          </a:p>
        </p:txBody>
      </p:sp>
    </p:spTree>
    <p:extLst>
      <p:ext uri="{BB962C8B-B14F-4D97-AF65-F5344CB8AC3E}">
        <p14:creationId xmlns:p14="http://schemas.microsoft.com/office/powerpoint/2010/main" val="4276903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77"/>
          <p:cNvSpPr txBox="1">
            <a:spLocks noChangeArrowheads="1"/>
          </p:cNvSpPr>
          <p:nvPr/>
        </p:nvSpPr>
        <p:spPr bwMode="auto">
          <a:xfrm>
            <a:off x="19309" y="1268760"/>
            <a:ext cx="9144000" cy="327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4013" indent="-354013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indent="0" algn="just">
              <a:buClrTx/>
              <a:buNone/>
            </a:pPr>
            <a:r>
              <a:rPr lang="tr-TR" sz="2200" dirty="0" smtClean="0">
                <a:solidFill>
                  <a:srgbClr val="C00000"/>
                </a:solidFill>
                <a:latin typeface="+mn-lt"/>
              </a:rPr>
              <a:t>Eğitim Hizmetleri ve Dış İlişkiler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sz="2200" dirty="0" smtClean="0">
                <a:solidFill>
                  <a:srgbClr val="002060"/>
                </a:solidFill>
                <a:latin typeface="+mn-lt"/>
              </a:rPr>
              <a:t>Yerel Yönetim personelinin eğitilmesi,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sz="2200" dirty="0" smtClean="0">
                <a:solidFill>
                  <a:srgbClr val="002060"/>
                </a:solidFill>
                <a:latin typeface="+mn-lt"/>
              </a:rPr>
              <a:t>Kardeş Şehir onayları,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sz="2200" dirty="0" smtClean="0">
                <a:solidFill>
                  <a:srgbClr val="002060"/>
                </a:solidFill>
                <a:latin typeface="+mn-lt"/>
              </a:rPr>
              <a:t>Avrupa Konseyi Yerel ve Bölgesel Yönetimler Kongresi heyet seçimleri,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sz="2200" dirty="0" smtClean="0">
                <a:solidFill>
                  <a:srgbClr val="002060"/>
                </a:solidFill>
                <a:latin typeface="+mn-lt"/>
              </a:rPr>
              <a:t>Uluslararası ortak faaliyet projeleri,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sz="2200" dirty="0" smtClean="0">
                <a:solidFill>
                  <a:srgbClr val="002060"/>
                </a:solidFill>
                <a:latin typeface="+mn-lt"/>
              </a:rPr>
              <a:t>Uluslararası üyelikler,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sz="2200" dirty="0" smtClean="0">
                <a:solidFill>
                  <a:srgbClr val="002060"/>
                </a:solidFill>
                <a:latin typeface="+mn-lt"/>
              </a:rPr>
              <a:t>Tebligatlar,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endParaRPr lang="tr-TR" sz="2200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Text Box 77"/>
          <p:cNvSpPr txBox="1">
            <a:spLocks noChangeArrowheads="1"/>
          </p:cNvSpPr>
          <p:nvPr/>
        </p:nvSpPr>
        <p:spPr bwMode="auto">
          <a:xfrm>
            <a:off x="1242937" y="44624"/>
            <a:ext cx="6696744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tr-TR" altLang="tr-TR" sz="3200" b="1" dirty="0">
                <a:solidFill>
                  <a:srgbClr val="000099"/>
                </a:solidFill>
                <a:latin typeface="+mn-lt"/>
                <a:ea typeface="MS PGothic" panose="020B0600070205080204" pitchFamily="34" charset="-128"/>
              </a:rPr>
              <a:t>Bakanlığımızca Yürütülecek Hizmetler</a:t>
            </a:r>
          </a:p>
        </p:txBody>
      </p:sp>
    </p:spTree>
    <p:extLst>
      <p:ext uri="{BB962C8B-B14F-4D97-AF65-F5344CB8AC3E}">
        <p14:creationId xmlns:p14="http://schemas.microsoft.com/office/powerpoint/2010/main" val="2903557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77"/>
          <p:cNvSpPr txBox="1">
            <a:spLocks noChangeArrowheads="1"/>
          </p:cNvSpPr>
          <p:nvPr/>
        </p:nvSpPr>
        <p:spPr bwMode="auto">
          <a:xfrm>
            <a:off x="0" y="1268760"/>
            <a:ext cx="9144000" cy="1649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4013" indent="-354013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indent="0" algn="just">
              <a:buClrTx/>
              <a:buNone/>
            </a:pPr>
            <a:r>
              <a:rPr lang="tr-TR" sz="2200" dirty="0" smtClean="0">
                <a:solidFill>
                  <a:srgbClr val="C00000"/>
                </a:solidFill>
                <a:latin typeface="+mn-lt"/>
              </a:rPr>
              <a:t>Faaliyet Raporları</a:t>
            </a:r>
            <a:endParaRPr lang="tr-TR" sz="2200" dirty="0" smtClean="0">
              <a:solidFill>
                <a:srgbClr val="002060"/>
              </a:solidFill>
              <a:latin typeface="+mn-lt"/>
            </a:endParaRP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sz="2200" dirty="0" smtClean="0">
                <a:solidFill>
                  <a:srgbClr val="002060"/>
                </a:solidFill>
                <a:latin typeface="+mn-lt"/>
              </a:rPr>
              <a:t>Mahalli idarelerin faaliyet raporlarının hazırlanması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sz="2200" dirty="0" smtClean="0">
                <a:solidFill>
                  <a:srgbClr val="002060"/>
                </a:solidFill>
                <a:latin typeface="+mn-lt"/>
              </a:rPr>
              <a:t>Mahalli idarelere ait istatistiklerin üretilmesi (YERELBİLGİ Projesi)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endParaRPr lang="tr-TR" sz="2200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Text Box 77"/>
          <p:cNvSpPr txBox="1">
            <a:spLocks noChangeArrowheads="1"/>
          </p:cNvSpPr>
          <p:nvPr/>
        </p:nvSpPr>
        <p:spPr bwMode="auto">
          <a:xfrm>
            <a:off x="1242937" y="44624"/>
            <a:ext cx="6696744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tr-TR" altLang="tr-TR" sz="3200" b="1" dirty="0">
                <a:solidFill>
                  <a:srgbClr val="000099"/>
                </a:solidFill>
                <a:latin typeface="+mn-lt"/>
                <a:ea typeface="MS PGothic" panose="020B0600070205080204" pitchFamily="34" charset="-128"/>
              </a:rPr>
              <a:t>Bakanlığımızca Yürütülecek Hizmetler</a:t>
            </a:r>
          </a:p>
        </p:txBody>
      </p:sp>
    </p:spTree>
    <p:extLst>
      <p:ext uri="{BB962C8B-B14F-4D97-AF65-F5344CB8AC3E}">
        <p14:creationId xmlns:p14="http://schemas.microsoft.com/office/powerpoint/2010/main" val="3928020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77"/>
          <p:cNvSpPr txBox="1">
            <a:spLocks noChangeArrowheads="1"/>
          </p:cNvSpPr>
          <p:nvPr/>
        </p:nvSpPr>
        <p:spPr bwMode="auto">
          <a:xfrm>
            <a:off x="20319" y="1268760"/>
            <a:ext cx="9142989" cy="286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4013" indent="-354013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indent="0" algn="just">
              <a:buClrTx/>
              <a:buNone/>
            </a:pPr>
            <a:r>
              <a:rPr lang="tr-TR" sz="2200" dirty="0" smtClean="0">
                <a:solidFill>
                  <a:srgbClr val="C00000"/>
                </a:solidFill>
                <a:latin typeface="+mn-lt"/>
              </a:rPr>
              <a:t>Projeler</a:t>
            </a:r>
            <a:endParaRPr lang="tr-TR" sz="2200" dirty="0" smtClean="0">
              <a:solidFill>
                <a:srgbClr val="002060"/>
              </a:solidFill>
              <a:latin typeface="+mn-lt"/>
            </a:endParaRP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sz="2200" dirty="0" smtClean="0">
                <a:solidFill>
                  <a:srgbClr val="002060"/>
                </a:solidFill>
                <a:latin typeface="+mn-lt"/>
              </a:rPr>
              <a:t>KÖYDES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sz="2200" dirty="0" smtClean="0">
                <a:solidFill>
                  <a:srgbClr val="002060"/>
                </a:solidFill>
                <a:latin typeface="+mn-lt"/>
              </a:rPr>
              <a:t>YERELBİLGİ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endParaRPr lang="tr-TR" sz="2200" dirty="0">
              <a:solidFill>
                <a:srgbClr val="002060"/>
              </a:solidFill>
              <a:latin typeface="+mn-lt"/>
            </a:endParaRPr>
          </a:p>
          <a:p>
            <a:pPr marL="0" indent="0" algn="just">
              <a:buClrTx/>
              <a:buNone/>
            </a:pPr>
            <a:r>
              <a:rPr lang="tr-TR" sz="2200" dirty="0">
                <a:solidFill>
                  <a:srgbClr val="C00000"/>
                </a:solidFill>
                <a:latin typeface="+mn-lt"/>
              </a:rPr>
              <a:t>Teşkilat Kanunda belirtilmeyen ancak diğer mevzuatla verilen görevler</a:t>
            </a:r>
            <a:endParaRPr lang="tr-TR" sz="2200" dirty="0">
              <a:solidFill>
                <a:srgbClr val="002060"/>
              </a:solidFill>
              <a:latin typeface="+mn-lt"/>
            </a:endParaRP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sz="2200" dirty="0" smtClean="0">
                <a:solidFill>
                  <a:srgbClr val="002060"/>
                </a:solidFill>
                <a:latin typeface="+mn-lt"/>
              </a:rPr>
              <a:t>Ücretsiz Seyahat İcmallerinin İlgili Bakanlığa Gönderilmesi</a:t>
            </a:r>
            <a:endParaRPr lang="tr-TR" sz="2200" dirty="0">
              <a:solidFill>
                <a:srgbClr val="002060"/>
              </a:solidFill>
              <a:latin typeface="+mn-lt"/>
            </a:endParaRPr>
          </a:p>
          <a:p>
            <a:pPr algn="just">
              <a:buClrTx/>
              <a:buFont typeface="Wingdings" panose="05000000000000000000" pitchFamily="2" charset="2"/>
              <a:buChar char="Ø"/>
            </a:pPr>
            <a:endParaRPr lang="tr-TR" sz="2200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Text Box 77"/>
          <p:cNvSpPr txBox="1">
            <a:spLocks noChangeArrowheads="1"/>
          </p:cNvSpPr>
          <p:nvPr/>
        </p:nvSpPr>
        <p:spPr bwMode="auto">
          <a:xfrm>
            <a:off x="1242937" y="44624"/>
            <a:ext cx="6696744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tr-TR" altLang="tr-TR" sz="3200" b="1" dirty="0">
                <a:solidFill>
                  <a:srgbClr val="000099"/>
                </a:solidFill>
                <a:latin typeface="+mn-lt"/>
                <a:ea typeface="MS PGothic" panose="020B0600070205080204" pitchFamily="34" charset="-128"/>
              </a:rPr>
              <a:t>Bakanlığımızca Yürütülecek Hizmetler</a:t>
            </a:r>
          </a:p>
        </p:txBody>
      </p:sp>
    </p:spTree>
    <p:extLst>
      <p:ext uri="{BB962C8B-B14F-4D97-AF65-F5344CB8AC3E}">
        <p14:creationId xmlns:p14="http://schemas.microsoft.com/office/powerpoint/2010/main" val="3162503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7"/>
          <p:cNvSpPr txBox="1">
            <a:spLocks noChangeArrowheads="1"/>
          </p:cNvSpPr>
          <p:nvPr/>
        </p:nvSpPr>
        <p:spPr bwMode="auto">
          <a:xfrm>
            <a:off x="0" y="2852936"/>
            <a:ext cx="9144000" cy="12003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ts val="1200"/>
              </a:spcBef>
              <a:buClrTx/>
              <a:buSzTx/>
              <a:buNone/>
            </a:pPr>
            <a:r>
              <a:rPr lang="tr-TR" altLang="tr-TR" sz="3600" b="1" dirty="0" smtClean="0">
                <a:solidFill>
                  <a:srgbClr val="000099"/>
                </a:solidFill>
                <a:latin typeface="+mn-lt"/>
                <a:ea typeface="MS PGothic" panose="020B0600070205080204" pitchFamily="34" charset="-128"/>
              </a:rPr>
              <a:t>İÇİŞLERİ BAKANLIĞINCA YÜRÜTÜLECEK HİZMETLER</a:t>
            </a:r>
            <a:endParaRPr lang="tr-TR" altLang="tr-TR" sz="3600" b="1" dirty="0">
              <a:solidFill>
                <a:srgbClr val="000099"/>
              </a:solidFill>
              <a:latin typeface="+mn-lt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3767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77"/>
          <p:cNvSpPr txBox="1">
            <a:spLocks noChangeArrowheads="1"/>
          </p:cNvSpPr>
          <p:nvPr/>
        </p:nvSpPr>
        <p:spPr bwMode="auto">
          <a:xfrm>
            <a:off x="24805" y="1340768"/>
            <a:ext cx="9144000" cy="368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4013" indent="-354013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indent="0" algn="just">
              <a:buClrTx/>
              <a:buNone/>
            </a:pPr>
            <a:r>
              <a:rPr lang="tr-TR" sz="2200" dirty="0" smtClean="0">
                <a:solidFill>
                  <a:srgbClr val="C00000"/>
                </a:solidFill>
                <a:latin typeface="+mn-lt"/>
              </a:rPr>
              <a:t>Teftiş, Denetim ve Soruşturma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sz="2200" dirty="0" smtClean="0">
                <a:solidFill>
                  <a:srgbClr val="002060"/>
                </a:solidFill>
                <a:latin typeface="+mn-lt"/>
              </a:rPr>
              <a:t>Teftiş/özel </a:t>
            </a:r>
            <a:r>
              <a:rPr lang="tr-TR" sz="2200" dirty="0">
                <a:solidFill>
                  <a:srgbClr val="002060"/>
                </a:solidFill>
                <a:latin typeface="+mn-lt"/>
              </a:rPr>
              <a:t>teftiş/araştırma onayları,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sz="2200" dirty="0" smtClean="0">
                <a:solidFill>
                  <a:srgbClr val="002060"/>
                </a:solidFill>
                <a:latin typeface="+mn-lt"/>
              </a:rPr>
              <a:t>Ön </a:t>
            </a:r>
            <a:r>
              <a:rPr lang="tr-TR" sz="2200" dirty="0">
                <a:solidFill>
                  <a:srgbClr val="002060"/>
                </a:solidFill>
                <a:latin typeface="+mn-lt"/>
              </a:rPr>
              <a:t>inceleme onayları,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sz="2200" dirty="0" smtClean="0">
                <a:solidFill>
                  <a:srgbClr val="002060"/>
                </a:solidFill>
                <a:latin typeface="+mn-lt"/>
              </a:rPr>
              <a:t>İşleme </a:t>
            </a:r>
            <a:r>
              <a:rPr lang="tr-TR" sz="2200" dirty="0">
                <a:solidFill>
                  <a:srgbClr val="002060"/>
                </a:solidFill>
                <a:latin typeface="+mn-lt"/>
              </a:rPr>
              <a:t>konulmama işlemleri,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sz="2200" dirty="0" smtClean="0">
                <a:solidFill>
                  <a:srgbClr val="002060"/>
                </a:solidFill>
                <a:latin typeface="+mn-lt"/>
              </a:rPr>
              <a:t>Görevden </a:t>
            </a:r>
            <a:r>
              <a:rPr lang="tr-TR" sz="2200" dirty="0">
                <a:solidFill>
                  <a:srgbClr val="002060"/>
                </a:solidFill>
                <a:latin typeface="+mn-lt"/>
              </a:rPr>
              <a:t>uzaklaştırma işlemleri,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sz="2200" dirty="0" smtClean="0">
                <a:solidFill>
                  <a:srgbClr val="002060"/>
                </a:solidFill>
                <a:latin typeface="+mn-lt"/>
              </a:rPr>
              <a:t>Denetimlerde </a:t>
            </a:r>
            <a:r>
              <a:rPr lang="tr-TR" sz="2200" dirty="0">
                <a:solidFill>
                  <a:srgbClr val="002060"/>
                </a:solidFill>
                <a:latin typeface="+mn-lt"/>
              </a:rPr>
              <a:t>hazırlanan denetim ve tazmin raporlarının takibi,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sz="2200" dirty="0" smtClean="0">
                <a:solidFill>
                  <a:srgbClr val="002060"/>
                </a:solidFill>
                <a:latin typeface="+mn-lt"/>
              </a:rPr>
              <a:t>Şikayet </a:t>
            </a:r>
            <a:r>
              <a:rPr lang="tr-TR" sz="2200" dirty="0">
                <a:solidFill>
                  <a:srgbClr val="002060"/>
                </a:solidFill>
                <a:latin typeface="+mn-lt"/>
              </a:rPr>
              <a:t>ve başvuruların değerlendirilmesi,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sz="2200" dirty="0" smtClean="0">
                <a:solidFill>
                  <a:srgbClr val="002060"/>
                </a:solidFill>
                <a:latin typeface="+mn-lt"/>
              </a:rPr>
              <a:t>Mahalli </a:t>
            </a:r>
            <a:r>
              <a:rPr lang="tr-TR" sz="2200" dirty="0">
                <a:solidFill>
                  <a:srgbClr val="002060"/>
                </a:solidFill>
                <a:latin typeface="+mn-lt"/>
              </a:rPr>
              <a:t>idarelerde çalışan memurların, Devlet memurluğundan çıkarılması, 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sz="2200" dirty="0" smtClean="0">
                <a:solidFill>
                  <a:srgbClr val="002060"/>
                </a:solidFill>
                <a:latin typeface="+mn-lt"/>
              </a:rPr>
              <a:t>Mahalli </a:t>
            </a:r>
            <a:r>
              <a:rPr lang="tr-TR" sz="2200" dirty="0">
                <a:solidFill>
                  <a:srgbClr val="002060"/>
                </a:solidFill>
                <a:latin typeface="+mn-lt"/>
              </a:rPr>
              <a:t>idarelerde hizmetlerde aksama halinde yapılacak </a:t>
            </a:r>
            <a:r>
              <a:rPr lang="tr-TR" sz="2200" dirty="0" smtClean="0">
                <a:solidFill>
                  <a:srgbClr val="002060"/>
                </a:solidFill>
                <a:latin typeface="+mn-lt"/>
              </a:rPr>
              <a:t>işlemler.</a:t>
            </a:r>
          </a:p>
        </p:txBody>
      </p:sp>
      <p:sp>
        <p:nvSpPr>
          <p:cNvPr id="4" name="Text Box 77"/>
          <p:cNvSpPr txBox="1">
            <a:spLocks noChangeArrowheads="1"/>
          </p:cNvSpPr>
          <p:nvPr/>
        </p:nvSpPr>
        <p:spPr bwMode="auto">
          <a:xfrm>
            <a:off x="1242937" y="44624"/>
            <a:ext cx="6696744" cy="107721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tr-TR" altLang="tr-TR" sz="3200" b="1" dirty="0" smtClean="0">
                <a:solidFill>
                  <a:srgbClr val="000099"/>
                </a:solidFill>
                <a:latin typeface="+mn-lt"/>
                <a:ea typeface="MS PGothic" panose="020B0600070205080204" pitchFamily="34" charset="-128"/>
              </a:rPr>
              <a:t>İçişleri Bakanlığınca Yürütülecek Hizmetler</a:t>
            </a:r>
          </a:p>
        </p:txBody>
      </p:sp>
    </p:spTree>
    <p:extLst>
      <p:ext uri="{BB962C8B-B14F-4D97-AF65-F5344CB8AC3E}">
        <p14:creationId xmlns:p14="http://schemas.microsoft.com/office/powerpoint/2010/main" val="328083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77"/>
          <p:cNvSpPr txBox="1">
            <a:spLocks noChangeArrowheads="1"/>
          </p:cNvSpPr>
          <p:nvPr/>
        </p:nvSpPr>
        <p:spPr bwMode="auto">
          <a:xfrm>
            <a:off x="19309" y="1121842"/>
            <a:ext cx="9144000" cy="539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4013" indent="-354013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indent="0" algn="just">
              <a:buClrTx/>
              <a:buNone/>
            </a:pPr>
            <a:r>
              <a:rPr lang="tr-TR" sz="2050" dirty="0" smtClean="0">
                <a:solidFill>
                  <a:srgbClr val="C00000"/>
                </a:solidFill>
                <a:latin typeface="+mn-lt"/>
              </a:rPr>
              <a:t>Belediyeler;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sz="2050" dirty="0" smtClean="0">
                <a:solidFill>
                  <a:srgbClr val="002060"/>
                </a:solidFill>
                <a:latin typeface="+mn-lt"/>
              </a:rPr>
              <a:t>Belde </a:t>
            </a:r>
            <a:r>
              <a:rPr lang="tr-TR" sz="2050" dirty="0">
                <a:solidFill>
                  <a:srgbClr val="002060"/>
                </a:solidFill>
                <a:latin typeface="+mn-lt"/>
              </a:rPr>
              <a:t>adının değiştirilmesi, 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sz="2050" dirty="0" smtClean="0">
                <a:solidFill>
                  <a:srgbClr val="002060"/>
                </a:solidFill>
                <a:latin typeface="+mn-lt"/>
              </a:rPr>
              <a:t>Belediye </a:t>
            </a:r>
            <a:r>
              <a:rPr lang="tr-TR" sz="2050" dirty="0">
                <a:solidFill>
                  <a:srgbClr val="002060"/>
                </a:solidFill>
                <a:latin typeface="+mn-lt"/>
              </a:rPr>
              <a:t>meclisinin feshi ile ilgili işlemler, 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sz="2050" dirty="0" smtClean="0">
                <a:solidFill>
                  <a:srgbClr val="002060"/>
                </a:solidFill>
                <a:latin typeface="+mn-lt"/>
              </a:rPr>
              <a:t>Belediye </a:t>
            </a:r>
            <a:r>
              <a:rPr lang="tr-TR" sz="2050" dirty="0">
                <a:solidFill>
                  <a:srgbClr val="002060"/>
                </a:solidFill>
                <a:latin typeface="+mn-lt"/>
              </a:rPr>
              <a:t>başkanı veya meclis üyesinin düşürülmesi, 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sz="2050" dirty="0" smtClean="0">
                <a:solidFill>
                  <a:srgbClr val="002060"/>
                </a:solidFill>
                <a:latin typeface="+mn-lt"/>
              </a:rPr>
              <a:t>Belediye </a:t>
            </a:r>
            <a:r>
              <a:rPr lang="tr-TR" sz="2050" dirty="0">
                <a:solidFill>
                  <a:srgbClr val="002060"/>
                </a:solidFill>
                <a:latin typeface="+mn-lt"/>
              </a:rPr>
              <a:t>başkanı görevlendirilmesi, </a:t>
            </a:r>
            <a:endParaRPr lang="tr-TR" sz="2050" dirty="0" smtClean="0">
              <a:solidFill>
                <a:srgbClr val="002060"/>
              </a:solidFill>
              <a:latin typeface="+mn-lt"/>
            </a:endParaRP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sz="2050" dirty="0" smtClean="0">
                <a:solidFill>
                  <a:srgbClr val="002060"/>
                </a:solidFill>
                <a:latin typeface="+mn-lt"/>
              </a:rPr>
              <a:t>Belediye </a:t>
            </a:r>
            <a:r>
              <a:rPr lang="tr-TR" sz="2050" dirty="0">
                <a:solidFill>
                  <a:srgbClr val="002060"/>
                </a:solidFill>
                <a:latin typeface="+mn-lt"/>
              </a:rPr>
              <a:t>başkanlarının mal </a:t>
            </a:r>
            <a:r>
              <a:rPr lang="tr-TR" sz="2050" dirty="0" smtClean="0">
                <a:solidFill>
                  <a:srgbClr val="002060"/>
                </a:solidFill>
                <a:latin typeface="+mn-lt"/>
              </a:rPr>
              <a:t>bildirimleri, </a:t>
            </a:r>
            <a:endParaRPr lang="tr-TR" sz="2050" dirty="0">
              <a:solidFill>
                <a:srgbClr val="002060"/>
              </a:solidFill>
              <a:latin typeface="+mn-lt"/>
            </a:endParaRP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sz="2050" dirty="0" smtClean="0">
                <a:solidFill>
                  <a:srgbClr val="002060"/>
                </a:solidFill>
                <a:latin typeface="+mn-lt"/>
              </a:rPr>
              <a:t>Görev </a:t>
            </a:r>
            <a:r>
              <a:rPr lang="tr-TR" sz="2050" dirty="0">
                <a:solidFill>
                  <a:srgbClr val="002060"/>
                </a:solidFill>
                <a:latin typeface="+mn-lt"/>
              </a:rPr>
              <a:t>alanıyla ilgili Avrupa Birliği fonlarıyla ve diğer uluslararası kuruluşlarla ortak projelerin yürütülmesi ilgili iş ve </a:t>
            </a:r>
            <a:r>
              <a:rPr lang="tr-TR" sz="2050" dirty="0" smtClean="0">
                <a:solidFill>
                  <a:srgbClr val="002060"/>
                </a:solidFill>
                <a:latin typeface="+mn-lt"/>
              </a:rPr>
              <a:t>işlemler,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sz="2050" dirty="0" smtClean="0">
                <a:solidFill>
                  <a:srgbClr val="002060"/>
                </a:solidFill>
                <a:latin typeface="+mn-lt"/>
              </a:rPr>
              <a:t>Belediye </a:t>
            </a:r>
            <a:r>
              <a:rPr lang="tr-TR" sz="2050" dirty="0">
                <a:solidFill>
                  <a:srgbClr val="002060"/>
                </a:solidFill>
                <a:latin typeface="+mn-lt"/>
              </a:rPr>
              <a:t>başkanlığının herhangi bir nedenle boşalması ve yeni belediye başkanı veya başkan vekilinin seçilememesi durumunda seçim yapılıncaya kadar belediye başkanı görevlendirilmesi ile ilgili </a:t>
            </a:r>
            <a:r>
              <a:rPr lang="tr-TR" sz="2050" dirty="0" smtClean="0">
                <a:solidFill>
                  <a:srgbClr val="002060"/>
                </a:solidFill>
                <a:latin typeface="+mn-lt"/>
              </a:rPr>
              <a:t>işlemler,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sz="2050" dirty="0" smtClean="0">
                <a:solidFill>
                  <a:srgbClr val="002060"/>
                </a:solidFill>
                <a:latin typeface="+mn-lt"/>
              </a:rPr>
              <a:t>Terör </a:t>
            </a:r>
            <a:r>
              <a:rPr lang="tr-TR" sz="2050" dirty="0">
                <a:solidFill>
                  <a:srgbClr val="002060"/>
                </a:solidFill>
                <a:latin typeface="+mn-lt"/>
              </a:rPr>
              <a:t>nedeniyle görevi sona erdirilen veya görevden uzaklaştırılan mahalli idarelerin seçilmiş organları ve bu organların üyeleri ile bu idareler hakkındaki belediye başkanı görevlendirilmesi ile ilgili </a:t>
            </a:r>
            <a:r>
              <a:rPr lang="tr-TR" sz="2050" dirty="0" smtClean="0">
                <a:solidFill>
                  <a:srgbClr val="002060"/>
                </a:solidFill>
                <a:latin typeface="+mn-lt"/>
              </a:rPr>
              <a:t>işlemler,</a:t>
            </a:r>
            <a:endParaRPr lang="tr-TR" sz="2050" dirty="0">
              <a:solidFill>
                <a:srgbClr val="002060"/>
              </a:solidFill>
              <a:latin typeface="+mn-lt"/>
            </a:endParaRPr>
          </a:p>
          <a:p>
            <a:pPr marL="0" indent="0" algn="just">
              <a:buClrTx/>
              <a:buNone/>
            </a:pPr>
            <a:endParaRPr lang="tr-TR" sz="205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Text Box 77"/>
          <p:cNvSpPr txBox="1">
            <a:spLocks noChangeArrowheads="1"/>
          </p:cNvSpPr>
          <p:nvPr/>
        </p:nvSpPr>
        <p:spPr bwMode="auto">
          <a:xfrm>
            <a:off x="1242937" y="77772"/>
            <a:ext cx="6696744" cy="107721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tr-TR" altLang="tr-TR" sz="3200" b="1" dirty="0">
                <a:solidFill>
                  <a:srgbClr val="000099"/>
                </a:solidFill>
                <a:latin typeface="+mn-lt"/>
                <a:ea typeface="MS PGothic" panose="020B0600070205080204" pitchFamily="34" charset="-128"/>
              </a:rPr>
              <a:t>İçişleri Bakanlığınca Yürütülecek Hizmetler</a:t>
            </a:r>
          </a:p>
        </p:txBody>
      </p:sp>
    </p:spTree>
    <p:extLst>
      <p:ext uri="{BB962C8B-B14F-4D97-AF65-F5344CB8AC3E}">
        <p14:creationId xmlns:p14="http://schemas.microsoft.com/office/powerpoint/2010/main" val="3321915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77"/>
          <p:cNvSpPr txBox="1">
            <a:spLocks noChangeArrowheads="1"/>
          </p:cNvSpPr>
          <p:nvPr/>
        </p:nvSpPr>
        <p:spPr bwMode="auto">
          <a:xfrm>
            <a:off x="19309" y="1348800"/>
            <a:ext cx="9144000" cy="198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4013" indent="-354013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indent="0" algn="just">
              <a:buClrTx/>
              <a:buNone/>
            </a:pPr>
            <a:r>
              <a:rPr lang="tr-TR" sz="2200" dirty="0" smtClean="0">
                <a:solidFill>
                  <a:srgbClr val="C00000"/>
                </a:solidFill>
                <a:latin typeface="+mn-lt"/>
              </a:rPr>
              <a:t>İl Özel İdareleri;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sz="2200" dirty="0" smtClean="0">
                <a:solidFill>
                  <a:srgbClr val="002060"/>
                </a:solidFill>
                <a:latin typeface="+mn-lt"/>
              </a:rPr>
              <a:t>İl </a:t>
            </a:r>
            <a:r>
              <a:rPr lang="tr-TR" sz="2200" dirty="0">
                <a:solidFill>
                  <a:srgbClr val="002060"/>
                </a:solidFill>
                <a:latin typeface="+mn-lt"/>
              </a:rPr>
              <a:t>özel idareleri genel sekreter atamaları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sz="2200" dirty="0" smtClean="0">
                <a:solidFill>
                  <a:srgbClr val="002060"/>
                </a:solidFill>
                <a:latin typeface="+mn-lt"/>
              </a:rPr>
              <a:t>İl </a:t>
            </a:r>
            <a:r>
              <a:rPr lang="tr-TR" sz="2200" dirty="0">
                <a:solidFill>
                  <a:srgbClr val="002060"/>
                </a:solidFill>
                <a:latin typeface="+mn-lt"/>
              </a:rPr>
              <a:t>özel idarelerinin norm kadro ve standartlarına ilişkin usul ve esasları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sz="2200" dirty="0" smtClean="0">
                <a:solidFill>
                  <a:srgbClr val="002060"/>
                </a:solidFill>
                <a:latin typeface="+mn-lt"/>
              </a:rPr>
              <a:t>İl </a:t>
            </a:r>
            <a:r>
              <a:rPr lang="tr-TR" sz="2200" dirty="0">
                <a:solidFill>
                  <a:srgbClr val="002060"/>
                </a:solidFill>
                <a:latin typeface="+mn-lt"/>
              </a:rPr>
              <a:t>özel idareleri, üyelerinin tamamı il özel idarelerinden oluşan ulusal düzeydeki birlik ile il özel idareleri ve köylerin kurduğu birliklerin;</a:t>
            </a:r>
          </a:p>
        </p:txBody>
      </p:sp>
      <p:sp>
        <p:nvSpPr>
          <p:cNvPr id="4" name="Text Box 77"/>
          <p:cNvSpPr txBox="1">
            <a:spLocks noChangeArrowheads="1"/>
          </p:cNvSpPr>
          <p:nvPr/>
        </p:nvSpPr>
        <p:spPr bwMode="auto">
          <a:xfrm>
            <a:off x="1242937" y="3060"/>
            <a:ext cx="6696744" cy="107721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tr-TR" altLang="tr-TR" sz="3200" b="1" dirty="0">
                <a:solidFill>
                  <a:srgbClr val="000099"/>
                </a:solidFill>
                <a:latin typeface="+mn-lt"/>
                <a:ea typeface="MS PGothic" panose="020B0600070205080204" pitchFamily="34" charset="-128"/>
              </a:rPr>
              <a:t>İçişleri Bakanlığınca Yürütülecek Hizmetler</a:t>
            </a:r>
          </a:p>
        </p:txBody>
      </p:sp>
      <p:sp>
        <p:nvSpPr>
          <p:cNvPr id="2" name="Dikdörtgen 1"/>
          <p:cNvSpPr/>
          <p:nvPr/>
        </p:nvSpPr>
        <p:spPr>
          <a:xfrm>
            <a:off x="4680520" y="3489437"/>
            <a:ext cx="4572000" cy="2166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Görevde </a:t>
            </a:r>
            <a:r>
              <a:rPr lang="tr-TR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yükselme, unvan değişikliği,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İlk </a:t>
            </a:r>
            <a:r>
              <a:rPr lang="tr-TR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defa memur atama izni verilmesi,</a:t>
            </a:r>
            <a:endParaRPr lang="tr-TR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Hizmet içi eğitim,</a:t>
            </a:r>
            <a:endParaRPr lang="tr-TR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Personel çalıştırılmasına dayalı hizmetler için şirketlere ilk defa işçi alımı,</a:t>
            </a:r>
            <a:endParaRPr lang="tr-TR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Sözleşmeli </a:t>
            </a:r>
            <a:r>
              <a:rPr lang="tr-TR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personel istihdamı,</a:t>
            </a:r>
            <a:endParaRPr lang="tr-TR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İstatistiki bilgilerin toplanması</a:t>
            </a:r>
            <a:r>
              <a:rPr lang="tr-TR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tr-TR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691952" y="3489437"/>
            <a:ext cx="4572000" cy="27596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Kurulması,</a:t>
            </a:r>
            <a:endParaRPr lang="tr-TR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Tüzük değişikliği,</a:t>
            </a:r>
            <a:endParaRPr lang="tr-TR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Meclislerinin feshi,</a:t>
            </a:r>
            <a:endParaRPr lang="tr-TR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İhalelerden yasaklama,</a:t>
            </a:r>
            <a:endParaRPr lang="tr-TR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Şirket kurulması,</a:t>
            </a:r>
            <a:endParaRPr lang="tr-TR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Bütçe içi işletme kurulması,</a:t>
            </a:r>
            <a:endParaRPr lang="tr-TR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Borçlanma,</a:t>
            </a:r>
            <a:endParaRPr lang="tr-TR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Yap-İşlet-Devret,</a:t>
            </a:r>
            <a:endParaRPr lang="tr-TR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Teşkilatlanma,</a:t>
            </a:r>
            <a:endParaRPr lang="tr-TR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497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77"/>
          <p:cNvSpPr txBox="1">
            <a:spLocks noChangeArrowheads="1"/>
          </p:cNvSpPr>
          <p:nvPr/>
        </p:nvSpPr>
        <p:spPr bwMode="auto">
          <a:xfrm>
            <a:off x="19309" y="1348800"/>
            <a:ext cx="9144000" cy="158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4013" indent="-354013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sz="2200" dirty="0" smtClean="0">
                <a:solidFill>
                  <a:srgbClr val="002060"/>
                </a:solidFill>
                <a:latin typeface="+mn-lt"/>
              </a:rPr>
              <a:t>Muhtar </a:t>
            </a:r>
            <a:r>
              <a:rPr lang="tr-TR" sz="2200" dirty="0">
                <a:solidFill>
                  <a:srgbClr val="002060"/>
                </a:solidFill>
                <a:latin typeface="+mn-lt"/>
              </a:rPr>
              <a:t>ödeneklerinin valiliklere gönderilmesi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sz="2200" dirty="0" smtClean="0">
                <a:solidFill>
                  <a:srgbClr val="002060"/>
                </a:solidFill>
                <a:latin typeface="+mn-lt"/>
              </a:rPr>
              <a:t>Köy </a:t>
            </a:r>
            <a:r>
              <a:rPr lang="tr-TR" sz="2200" dirty="0">
                <a:solidFill>
                  <a:srgbClr val="002060"/>
                </a:solidFill>
                <a:latin typeface="+mn-lt"/>
              </a:rPr>
              <a:t>kurulması, birleştirilmesi, ayrılması ve kaldırılmasına ilişkin iş ve işlemleri yürütmek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sz="2200" dirty="0" smtClean="0">
                <a:solidFill>
                  <a:srgbClr val="002060"/>
                </a:solidFill>
                <a:latin typeface="+mn-lt"/>
              </a:rPr>
              <a:t>Gökçeada </a:t>
            </a:r>
            <a:r>
              <a:rPr lang="tr-TR" sz="2200" dirty="0">
                <a:solidFill>
                  <a:srgbClr val="002060"/>
                </a:solidFill>
                <a:latin typeface="+mn-lt"/>
              </a:rPr>
              <a:t>ve Bozcaada mahalli idarelerine ilişkin iş ve işlemleri,</a:t>
            </a:r>
          </a:p>
        </p:txBody>
      </p:sp>
      <p:sp>
        <p:nvSpPr>
          <p:cNvPr id="6" name="Text Box 77"/>
          <p:cNvSpPr txBox="1">
            <a:spLocks noChangeArrowheads="1"/>
          </p:cNvSpPr>
          <p:nvPr/>
        </p:nvSpPr>
        <p:spPr bwMode="auto">
          <a:xfrm>
            <a:off x="1242937" y="44624"/>
            <a:ext cx="6696744" cy="107721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tr-TR" altLang="tr-TR" sz="3200" b="1" dirty="0">
                <a:solidFill>
                  <a:srgbClr val="000099"/>
                </a:solidFill>
                <a:latin typeface="+mn-lt"/>
                <a:ea typeface="MS PGothic" panose="020B0600070205080204" pitchFamily="34" charset="-128"/>
              </a:rPr>
              <a:t>İçişleri Bakanlığınca Yürütülecek Hizmetler</a:t>
            </a:r>
          </a:p>
        </p:txBody>
      </p:sp>
    </p:spTree>
    <p:extLst>
      <p:ext uri="{BB962C8B-B14F-4D97-AF65-F5344CB8AC3E}">
        <p14:creationId xmlns:p14="http://schemas.microsoft.com/office/powerpoint/2010/main" val="464801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77"/>
          <p:cNvSpPr txBox="1">
            <a:spLocks noChangeArrowheads="1"/>
          </p:cNvSpPr>
          <p:nvPr/>
        </p:nvSpPr>
        <p:spPr bwMode="auto">
          <a:xfrm>
            <a:off x="19309" y="1268760"/>
            <a:ext cx="91440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4013" indent="-354013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indent="0" algn="just">
              <a:buClrTx/>
              <a:buNone/>
            </a:pPr>
            <a:r>
              <a:rPr lang="tr-TR" sz="2200" dirty="0" smtClean="0">
                <a:solidFill>
                  <a:srgbClr val="C00000"/>
                </a:solidFill>
                <a:latin typeface="+mn-lt"/>
              </a:rPr>
              <a:t>Mevzuat</a:t>
            </a:r>
          </a:p>
          <a:p>
            <a:pPr marL="0" indent="0" algn="just">
              <a:buClrTx/>
              <a:buNone/>
            </a:pPr>
            <a:r>
              <a:rPr lang="tr-TR" sz="2200" dirty="0">
                <a:solidFill>
                  <a:srgbClr val="002060"/>
                </a:solidFill>
                <a:latin typeface="+mn-lt"/>
              </a:rPr>
              <a:t>Mahalli idarelerin idari vesayet, denetim ve soruşturma ile İçişleri Bakanlığı görev alanında kalan </a:t>
            </a:r>
            <a:r>
              <a:rPr lang="tr-TR" sz="2200" dirty="0" smtClean="0">
                <a:solidFill>
                  <a:srgbClr val="002060"/>
                </a:solidFill>
                <a:latin typeface="+mn-lt"/>
              </a:rPr>
              <a:t>görev</a:t>
            </a:r>
            <a:r>
              <a:rPr lang="tr-TR" sz="2200" dirty="0">
                <a:solidFill>
                  <a:srgbClr val="002060"/>
                </a:solidFill>
                <a:latin typeface="+mn-lt"/>
              </a:rPr>
              <a:t>, yetki ve sorumlulukları ile </a:t>
            </a:r>
            <a:r>
              <a:rPr lang="tr-TR" sz="2200" dirty="0" smtClean="0">
                <a:solidFill>
                  <a:srgbClr val="002060"/>
                </a:solidFill>
                <a:latin typeface="+mn-lt"/>
              </a:rPr>
              <a:t>görev alanında kalan konular ile ilgili;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sz="2200" dirty="0" smtClean="0">
                <a:solidFill>
                  <a:srgbClr val="002060"/>
                </a:solidFill>
                <a:latin typeface="+mn-lt"/>
              </a:rPr>
              <a:t>Mahalli idare mevzuatı ile ilgili düzenleme yapmak,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sz="2200" dirty="0" smtClean="0">
                <a:solidFill>
                  <a:srgbClr val="002060"/>
                </a:solidFill>
                <a:latin typeface="+mn-lt"/>
              </a:rPr>
              <a:t>Mahalli idare mevzuatının uygulanmasına ilişkin görüşler,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sz="2200" dirty="0" smtClean="0">
                <a:solidFill>
                  <a:srgbClr val="002060"/>
                </a:solidFill>
                <a:latin typeface="+mn-lt"/>
              </a:rPr>
              <a:t>Mahalli idare birimlerinin hazırladıkları mevzuat taslakları ile ilgili görüş oluşturulması, 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sz="2200" dirty="0" smtClean="0">
                <a:solidFill>
                  <a:srgbClr val="002060"/>
                </a:solidFill>
                <a:latin typeface="+mn-lt"/>
              </a:rPr>
              <a:t>Soru önergeleri,</a:t>
            </a:r>
          </a:p>
        </p:txBody>
      </p:sp>
      <p:sp>
        <p:nvSpPr>
          <p:cNvPr id="5" name="Text Box 77"/>
          <p:cNvSpPr txBox="1">
            <a:spLocks noChangeArrowheads="1"/>
          </p:cNvSpPr>
          <p:nvPr/>
        </p:nvSpPr>
        <p:spPr bwMode="auto">
          <a:xfrm>
            <a:off x="1242937" y="44624"/>
            <a:ext cx="6696744" cy="107721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tr-TR" altLang="tr-TR" sz="3200" b="1" dirty="0">
                <a:solidFill>
                  <a:srgbClr val="000099"/>
                </a:solidFill>
                <a:latin typeface="+mn-lt"/>
                <a:ea typeface="MS PGothic" panose="020B0600070205080204" pitchFamily="34" charset="-128"/>
              </a:rPr>
              <a:t>İçişleri Bakanlığınca Yürütülecek Hizmetler</a:t>
            </a:r>
          </a:p>
        </p:txBody>
      </p:sp>
    </p:spTree>
    <p:extLst>
      <p:ext uri="{BB962C8B-B14F-4D97-AF65-F5344CB8AC3E}">
        <p14:creationId xmlns:p14="http://schemas.microsoft.com/office/powerpoint/2010/main" val="3698796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7"/>
          <p:cNvSpPr txBox="1">
            <a:spLocks noChangeArrowheads="1"/>
          </p:cNvSpPr>
          <p:nvPr/>
        </p:nvSpPr>
        <p:spPr bwMode="auto">
          <a:xfrm>
            <a:off x="1331640" y="260648"/>
            <a:ext cx="669674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tr-TR" altLang="tr-TR" sz="2800" b="1" dirty="0" smtClean="0">
                <a:solidFill>
                  <a:srgbClr val="000099"/>
                </a:solidFill>
                <a:latin typeface="+mn-lt"/>
                <a:ea typeface="MS PGothic" panose="020B0600070205080204" pitchFamily="34" charset="-128"/>
              </a:rPr>
              <a:t>SUNUM PLANI</a:t>
            </a:r>
            <a:endParaRPr lang="tr-TR" altLang="tr-TR" sz="2800" b="1" dirty="0">
              <a:solidFill>
                <a:srgbClr val="000099"/>
              </a:solidFill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tr-TR" altLang="tr-TR" sz="2400" b="1" dirty="0">
                <a:solidFill>
                  <a:srgbClr val="000099"/>
                </a:solidFill>
                <a:ea typeface="MS PGothic" panose="020B0600070205080204" pitchFamily="34" charset="-128"/>
              </a:rPr>
              <a:t>GÖREV PAYLAŞIMINA DAİR HUKUKİ </a:t>
            </a:r>
            <a:r>
              <a:rPr lang="tr-TR" altLang="tr-TR" sz="2400" b="1" dirty="0" smtClean="0">
                <a:solidFill>
                  <a:srgbClr val="000099"/>
                </a:solidFill>
                <a:ea typeface="MS PGothic" panose="020B0600070205080204" pitchFamily="34" charset="-128"/>
              </a:rPr>
              <a:t>DÜZENLEMELER</a:t>
            </a:r>
            <a:endParaRPr lang="tr-TR" altLang="tr-TR" sz="2400" b="1" dirty="0">
              <a:solidFill>
                <a:srgbClr val="000099"/>
              </a:solidFill>
              <a:ea typeface="MS PGothic" panose="020B0600070205080204" pitchFamily="34" charset="-128"/>
            </a:endParaRP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tr-TR" altLang="tr-TR" sz="2400" b="1" dirty="0">
                <a:solidFill>
                  <a:srgbClr val="000099"/>
                </a:solidFill>
                <a:ea typeface="MS PGothic" panose="020B0600070205080204" pitchFamily="34" charset="-128"/>
              </a:rPr>
              <a:t>YEREL YÖNETİMLER GENEL MÜDÜRLÜĞÜ TEŞKİLAT </a:t>
            </a:r>
            <a:r>
              <a:rPr lang="tr-TR" altLang="tr-TR" sz="2400" b="1" dirty="0" smtClean="0">
                <a:solidFill>
                  <a:srgbClr val="000099"/>
                </a:solidFill>
                <a:ea typeface="MS PGothic" panose="020B0600070205080204" pitchFamily="34" charset="-128"/>
              </a:rPr>
              <a:t>ŞEMASI 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tr-TR" altLang="tr-TR" sz="2400" b="1" dirty="0">
                <a:solidFill>
                  <a:srgbClr val="000099"/>
                </a:solidFill>
                <a:ea typeface="MS PGothic" panose="020B0600070205080204" pitchFamily="34" charset="-128"/>
              </a:rPr>
              <a:t>BAKANLIĞIMIZCA YÜRÜTÜLECEK </a:t>
            </a:r>
            <a:r>
              <a:rPr lang="tr-TR" altLang="tr-TR" sz="2400" b="1" dirty="0" smtClean="0">
                <a:solidFill>
                  <a:srgbClr val="000099"/>
                </a:solidFill>
                <a:ea typeface="MS PGothic" panose="020B0600070205080204" pitchFamily="34" charset="-128"/>
              </a:rPr>
              <a:t>HİZMETLER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tr-TR" altLang="tr-TR" sz="2400" b="1" dirty="0">
                <a:solidFill>
                  <a:srgbClr val="000099"/>
                </a:solidFill>
                <a:ea typeface="MS PGothic" panose="020B0600070205080204" pitchFamily="34" charset="-128"/>
              </a:rPr>
              <a:t>İÇİŞLERİ BAKANLIĞINCA YÜRÜTÜLECEK </a:t>
            </a:r>
            <a:r>
              <a:rPr lang="tr-TR" altLang="tr-TR" sz="2400" b="1" dirty="0" smtClean="0">
                <a:solidFill>
                  <a:srgbClr val="000099"/>
                </a:solidFill>
                <a:ea typeface="MS PGothic" panose="020B0600070205080204" pitchFamily="34" charset="-128"/>
              </a:rPr>
              <a:t>HİZMETLER</a:t>
            </a:r>
            <a:endParaRPr lang="tr-TR" altLang="tr-TR" sz="4400" b="1" dirty="0" smtClean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tr-TR" altLang="tr-TR" sz="2400" b="1" dirty="0" smtClean="0">
                <a:solidFill>
                  <a:srgbClr val="000099"/>
                </a:solidFill>
                <a:ea typeface="MS PGothic" panose="020B0600070205080204" pitchFamily="34" charset="-128"/>
              </a:rPr>
              <a:t>MÜŞTEREKEN </a:t>
            </a:r>
            <a:r>
              <a:rPr lang="tr-TR" altLang="tr-TR" sz="2400" b="1" dirty="0">
                <a:solidFill>
                  <a:srgbClr val="000099"/>
                </a:solidFill>
                <a:ea typeface="MS PGothic" panose="020B0600070205080204" pitchFamily="34" charset="-128"/>
              </a:rPr>
              <a:t>YÜRÜTÜLECEK HİZMETLER</a:t>
            </a:r>
          </a:p>
          <a:p>
            <a:endParaRPr lang="tr-TR" altLang="tr-TR" sz="2400" b="1" dirty="0">
              <a:solidFill>
                <a:srgbClr val="000099"/>
              </a:solidFill>
              <a:ea typeface="MS PGothic" panose="020B0600070205080204" pitchFamily="34" charset="-128"/>
            </a:endParaRPr>
          </a:p>
          <a:p>
            <a:endParaRPr lang="tr-TR" altLang="tr-TR" sz="2400" b="1" dirty="0">
              <a:solidFill>
                <a:srgbClr val="000099"/>
              </a:solidFill>
              <a:ea typeface="MS PGothic" panose="020B0600070205080204" pitchFamily="34" charset="-128"/>
            </a:endParaRPr>
          </a:p>
          <a:p>
            <a:endParaRPr lang="tr-TR" altLang="tr-TR" sz="2400" b="1" dirty="0">
              <a:solidFill>
                <a:srgbClr val="000099"/>
              </a:solidFill>
              <a:ea typeface="MS PGothic" panose="020B0600070205080204" pitchFamily="34" charset="-128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75942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77"/>
          <p:cNvSpPr txBox="1">
            <a:spLocks noChangeArrowheads="1"/>
          </p:cNvSpPr>
          <p:nvPr/>
        </p:nvSpPr>
        <p:spPr bwMode="auto">
          <a:xfrm>
            <a:off x="20319" y="1268760"/>
            <a:ext cx="9142989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4013" indent="-354013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indent="0" algn="just">
              <a:buClrTx/>
              <a:buNone/>
            </a:pPr>
            <a:r>
              <a:rPr lang="tr-TR" sz="2200" dirty="0" smtClean="0">
                <a:solidFill>
                  <a:srgbClr val="C00000"/>
                </a:solidFill>
                <a:latin typeface="+mn-lt"/>
              </a:rPr>
              <a:t>Projeler</a:t>
            </a:r>
            <a:endParaRPr lang="tr-TR" sz="2200" dirty="0" smtClean="0">
              <a:solidFill>
                <a:srgbClr val="002060"/>
              </a:solidFill>
              <a:latin typeface="+mn-lt"/>
            </a:endParaRP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sz="2200" dirty="0" smtClean="0">
                <a:solidFill>
                  <a:srgbClr val="002060"/>
                </a:solidFill>
                <a:latin typeface="+mn-lt"/>
              </a:rPr>
              <a:t>MUHTAR </a:t>
            </a:r>
            <a:r>
              <a:rPr lang="tr-TR" sz="2200" dirty="0">
                <a:solidFill>
                  <a:srgbClr val="002060"/>
                </a:solidFill>
                <a:latin typeface="+mn-lt"/>
              </a:rPr>
              <a:t>BİLGİ </a:t>
            </a:r>
            <a:r>
              <a:rPr lang="tr-TR" sz="2200" dirty="0" smtClean="0">
                <a:solidFill>
                  <a:srgbClr val="002060"/>
                </a:solidFill>
                <a:latin typeface="+mn-lt"/>
              </a:rPr>
              <a:t>SİSTEMİ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sz="2200" dirty="0" smtClean="0">
                <a:solidFill>
                  <a:srgbClr val="002060"/>
                </a:solidFill>
                <a:latin typeface="+mn-lt"/>
              </a:rPr>
              <a:t>YİKOB-KIRDES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sz="2200" dirty="0" smtClean="0">
                <a:solidFill>
                  <a:srgbClr val="002060"/>
                </a:solidFill>
                <a:latin typeface="+mn-lt"/>
              </a:rPr>
              <a:t>KÖYDES </a:t>
            </a:r>
            <a:r>
              <a:rPr lang="tr-TR" sz="2200" dirty="0">
                <a:solidFill>
                  <a:srgbClr val="002060"/>
                </a:solidFill>
                <a:latin typeface="+mn-lt"/>
              </a:rPr>
              <a:t>CBS </a:t>
            </a:r>
            <a:endParaRPr lang="tr-TR" sz="2200" dirty="0" smtClean="0">
              <a:solidFill>
                <a:srgbClr val="002060"/>
              </a:solidFill>
              <a:latin typeface="+mn-lt"/>
            </a:endParaRPr>
          </a:p>
          <a:p>
            <a:pPr algn="just">
              <a:buClrTx/>
              <a:buFont typeface="Wingdings" panose="05000000000000000000" pitchFamily="2" charset="2"/>
              <a:buChar char="Ø"/>
            </a:pPr>
            <a:endParaRPr lang="tr-TR" sz="2200" dirty="0" smtClean="0">
              <a:solidFill>
                <a:srgbClr val="002060"/>
              </a:solidFill>
              <a:latin typeface="+mn-lt"/>
            </a:endParaRPr>
          </a:p>
          <a:p>
            <a:pPr algn="just">
              <a:buClrTx/>
              <a:buFont typeface="Wingdings" panose="05000000000000000000" pitchFamily="2" charset="2"/>
              <a:buChar char="Ø"/>
            </a:pPr>
            <a:endParaRPr lang="tr-TR" sz="2200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Text Box 77"/>
          <p:cNvSpPr txBox="1">
            <a:spLocks noChangeArrowheads="1"/>
          </p:cNvSpPr>
          <p:nvPr/>
        </p:nvSpPr>
        <p:spPr bwMode="auto">
          <a:xfrm>
            <a:off x="1242937" y="44624"/>
            <a:ext cx="6696744" cy="107721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tr-TR" altLang="tr-TR" sz="3200" b="1" dirty="0">
                <a:solidFill>
                  <a:srgbClr val="000099"/>
                </a:solidFill>
                <a:latin typeface="+mn-lt"/>
                <a:ea typeface="MS PGothic" panose="020B0600070205080204" pitchFamily="34" charset="-128"/>
              </a:rPr>
              <a:t>İçişleri Bakanlığınca Yürütülecek Hizmetler</a:t>
            </a:r>
          </a:p>
        </p:txBody>
      </p:sp>
    </p:spTree>
    <p:extLst>
      <p:ext uri="{BB962C8B-B14F-4D97-AF65-F5344CB8AC3E}">
        <p14:creationId xmlns:p14="http://schemas.microsoft.com/office/powerpoint/2010/main" val="240475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7"/>
          <p:cNvSpPr txBox="1">
            <a:spLocks noChangeArrowheads="1"/>
          </p:cNvSpPr>
          <p:nvPr/>
        </p:nvSpPr>
        <p:spPr bwMode="auto">
          <a:xfrm>
            <a:off x="-33536" y="1844824"/>
            <a:ext cx="9144000" cy="172354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ts val="1200"/>
              </a:spcBef>
              <a:buClrTx/>
              <a:buSzTx/>
              <a:buNone/>
            </a:pPr>
            <a:endParaRPr lang="tr-TR" altLang="tr-TR" sz="6000" b="1" dirty="0" smtClean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buClrTx/>
              <a:buSzTx/>
              <a:buNone/>
            </a:pPr>
            <a:r>
              <a:rPr lang="tr-TR" altLang="tr-TR" sz="3600" b="1" dirty="0" smtClean="0">
                <a:solidFill>
                  <a:srgbClr val="000099"/>
                </a:solidFill>
                <a:latin typeface="+mn-lt"/>
                <a:ea typeface="MS PGothic" panose="020B0600070205080204" pitchFamily="34" charset="-128"/>
              </a:rPr>
              <a:t>MÜŞTEREKEN YÜRÜTÜLECEK HİZMETLER</a:t>
            </a:r>
            <a:endParaRPr lang="tr-TR" altLang="tr-TR" sz="3600" b="1" dirty="0">
              <a:solidFill>
                <a:srgbClr val="000099"/>
              </a:solidFill>
              <a:latin typeface="+mn-lt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6439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77"/>
          <p:cNvSpPr txBox="1">
            <a:spLocks noChangeArrowheads="1"/>
          </p:cNvSpPr>
          <p:nvPr/>
        </p:nvSpPr>
        <p:spPr bwMode="auto">
          <a:xfrm>
            <a:off x="20319" y="1268760"/>
            <a:ext cx="9142989" cy="388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4013" indent="-354013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sz="2200" dirty="0" smtClean="0">
                <a:solidFill>
                  <a:srgbClr val="002060"/>
                </a:solidFill>
                <a:latin typeface="+mn-lt"/>
              </a:rPr>
              <a:t>Belediyeler </a:t>
            </a:r>
            <a:r>
              <a:rPr lang="tr-TR" sz="2200" dirty="0">
                <a:solidFill>
                  <a:srgbClr val="002060"/>
                </a:solidFill>
                <a:latin typeface="+mn-lt"/>
              </a:rPr>
              <a:t>ve bağlı kuruluşlar ile mahalli idare birliklerinin norm kadro ve standartlarına ilişkin usul ve esasları,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sz="2200" dirty="0" smtClean="0">
                <a:solidFill>
                  <a:srgbClr val="002060"/>
                </a:solidFill>
                <a:latin typeface="+mn-lt"/>
              </a:rPr>
              <a:t>Mahalli </a:t>
            </a:r>
            <a:r>
              <a:rPr lang="tr-TR" sz="2200" dirty="0">
                <a:solidFill>
                  <a:srgbClr val="002060"/>
                </a:solidFill>
                <a:latin typeface="+mn-lt"/>
              </a:rPr>
              <a:t>idare personelinin görevde yükselme ve unvan değişikliği esasları,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sz="2200" dirty="0" smtClean="0">
                <a:solidFill>
                  <a:srgbClr val="002060"/>
                </a:solidFill>
                <a:latin typeface="+mn-lt"/>
              </a:rPr>
              <a:t>Mahalli </a:t>
            </a:r>
            <a:r>
              <a:rPr lang="tr-TR" sz="2200" dirty="0">
                <a:solidFill>
                  <a:srgbClr val="002060"/>
                </a:solidFill>
                <a:latin typeface="+mn-lt"/>
              </a:rPr>
              <a:t>İdarelere İlk Defa Atanacaklara Dair Sınav ve Atama Yönetmeliği,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sz="2200" dirty="0" smtClean="0">
                <a:solidFill>
                  <a:srgbClr val="002060"/>
                </a:solidFill>
                <a:latin typeface="+mn-lt"/>
              </a:rPr>
              <a:t>İl </a:t>
            </a:r>
            <a:r>
              <a:rPr lang="tr-TR" sz="2200" dirty="0">
                <a:solidFill>
                  <a:srgbClr val="002060"/>
                </a:solidFill>
                <a:latin typeface="+mn-lt"/>
              </a:rPr>
              <a:t>Özel İdareleri, Belediyeler ve Bağlı Kuruluşları ile Bunların Üyesi Olduğu Mahalli İdare Birliklerinin Personel Çalıştırılmasına Dayalı Hizmetlerinin Gördürülmesine İlişkin Usul ve </a:t>
            </a:r>
            <a:r>
              <a:rPr lang="tr-TR" sz="2200" dirty="0" smtClean="0">
                <a:solidFill>
                  <a:srgbClr val="002060"/>
                </a:solidFill>
                <a:latin typeface="+mn-lt"/>
              </a:rPr>
              <a:t>Esaslar, </a:t>
            </a:r>
            <a:endParaRPr lang="tr-TR" sz="2200" dirty="0">
              <a:solidFill>
                <a:srgbClr val="002060"/>
              </a:solidFill>
              <a:latin typeface="+mn-lt"/>
            </a:endParaRPr>
          </a:p>
          <a:p>
            <a:pPr algn="just">
              <a:buClrTx/>
              <a:buFont typeface="Wingdings" panose="05000000000000000000" pitchFamily="2" charset="2"/>
              <a:buChar char="Ø"/>
            </a:pPr>
            <a:endParaRPr lang="tr-TR" sz="2200" dirty="0">
              <a:solidFill>
                <a:srgbClr val="002060"/>
              </a:solidFill>
              <a:latin typeface="+mn-lt"/>
            </a:endParaRPr>
          </a:p>
          <a:p>
            <a:pPr algn="just">
              <a:buClrTx/>
              <a:buFont typeface="Wingdings" panose="05000000000000000000" pitchFamily="2" charset="2"/>
              <a:buChar char="Ø"/>
            </a:pPr>
            <a:endParaRPr lang="tr-TR" sz="2200" dirty="0">
              <a:solidFill>
                <a:srgbClr val="002060"/>
              </a:solidFill>
              <a:latin typeface="+mn-lt"/>
            </a:endParaRPr>
          </a:p>
          <a:p>
            <a:pPr algn="just">
              <a:buClrTx/>
              <a:buFont typeface="Wingdings" panose="05000000000000000000" pitchFamily="2" charset="2"/>
              <a:buChar char="Ø"/>
            </a:pPr>
            <a:endParaRPr lang="tr-TR" sz="2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Text Box 77"/>
          <p:cNvSpPr txBox="1">
            <a:spLocks noChangeArrowheads="1"/>
          </p:cNvSpPr>
          <p:nvPr/>
        </p:nvSpPr>
        <p:spPr bwMode="auto">
          <a:xfrm>
            <a:off x="1242937" y="44624"/>
            <a:ext cx="6696744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tr-TR" altLang="tr-TR" sz="3200" b="1" dirty="0" smtClean="0">
                <a:solidFill>
                  <a:srgbClr val="000099"/>
                </a:solidFill>
                <a:latin typeface="+mn-lt"/>
                <a:ea typeface="MS PGothic" panose="020B0600070205080204" pitchFamily="34" charset="-128"/>
              </a:rPr>
              <a:t>Müştereken Yürütülen </a:t>
            </a:r>
            <a:r>
              <a:rPr lang="tr-TR" altLang="tr-TR" sz="3200" b="1" dirty="0">
                <a:solidFill>
                  <a:srgbClr val="000099"/>
                </a:solidFill>
                <a:latin typeface="+mn-lt"/>
                <a:ea typeface="MS PGothic" panose="020B0600070205080204" pitchFamily="34" charset="-128"/>
              </a:rPr>
              <a:t>Hizmetler</a:t>
            </a:r>
          </a:p>
        </p:txBody>
      </p:sp>
    </p:spTree>
    <p:extLst>
      <p:ext uri="{BB962C8B-B14F-4D97-AF65-F5344CB8AC3E}">
        <p14:creationId xmlns:p14="http://schemas.microsoft.com/office/powerpoint/2010/main" val="4023097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77"/>
          <p:cNvSpPr txBox="1">
            <a:spLocks noChangeArrowheads="1"/>
          </p:cNvSpPr>
          <p:nvPr/>
        </p:nvSpPr>
        <p:spPr bwMode="auto">
          <a:xfrm>
            <a:off x="20319" y="1268760"/>
            <a:ext cx="9142989" cy="30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4013" indent="-354013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indent="0" algn="just">
              <a:buClrTx/>
              <a:buNone/>
            </a:pPr>
            <a:r>
              <a:rPr lang="tr-TR" sz="2200" dirty="0" smtClean="0">
                <a:solidFill>
                  <a:srgbClr val="C00000"/>
                </a:solidFill>
                <a:latin typeface="+mn-lt"/>
              </a:rPr>
              <a:t>Projeler</a:t>
            </a:r>
            <a:endParaRPr lang="tr-TR" sz="2200" dirty="0" smtClean="0">
              <a:solidFill>
                <a:srgbClr val="002060"/>
              </a:solidFill>
              <a:latin typeface="+mn-lt"/>
            </a:endParaRP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sz="2200" dirty="0">
                <a:solidFill>
                  <a:srgbClr val="002060"/>
                </a:solidFill>
                <a:latin typeface="+mn-lt"/>
              </a:rPr>
              <a:t>E-BELEDİYE </a:t>
            </a:r>
            <a:endParaRPr lang="tr-TR" sz="2200" dirty="0" smtClean="0">
              <a:solidFill>
                <a:srgbClr val="002060"/>
              </a:solidFill>
              <a:latin typeface="+mn-lt"/>
            </a:endParaRPr>
          </a:p>
          <a:p>
            <a:pPr lvl="1" algn="just">
              <a:buClrTx/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rgbClr val="002060"/>
                </a:solidFill>
                <a:latin typeface="+mn-lt"/>
              </a:rPr>
              <a:t>(</a:t>
            </a:r>
            <a:r>
              <a:rPr lang="tr-TR" sz="2000" dirty="0">
                <a:solidFill>
                  <a:srgbClr val="002060"/>
                </a:solidFill>
                <a:latin typeface="+mn-lt"/>
              </a:rPr>
              <a:t>İçişleri Bakanlığı/Çevre ve Şehircilik Bakanlığı – Proje tamamlandıktan sonra Çevre ve Şehircilik Bakanlığı ile beraber yürütülecektir</a:t>
            </a:r>
            <a:r>
              <a:rPr lang="tr-TR" sz="2000" dirty="0" smtClean="0">
                <a:solidFill>
                  <a:srgbClr val="002060"/>
                </a:solidFill>
                <a:latin typeface="+mn-lt"/>
              </a:rPr>
              <a:t>.)</a:t>
            </a:r>
          </a:p>
          <a:p>
            <a:pPr lvl="1" algn="just">
              <a:buClrTx/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rgbClr val="002060"/>
                </a:solidFill>
                <a:latin typeface="+mn-lt"/>
              </a:rPr>
              <a:t>Türkiye’de Yerel Yönetim Reformunun Kurumsallaştırılması Programı (LAR3)</a:t>
            </a:r>
          </a:p>
          <a:p>
            <a:pPr marL="457200" lvl="1" indent="0" algn="just">
              <a:buClrTx/>
              <a:buNone/>
            </a:pPr>
            <a:endParaRPr lang="tr-TR" sz="2000" dirty="0">
              <a:solidFill>
                <a:srgbClr val="002060"/>
              </a:solidFill>
              <a:latin typeface="+mn-lt"/>
            </a:endParaRPr>
          </a:p>
          <a:p>
            <a:pPr algn="just">
              <a:buClrTx/>
              <a:buFont typeface="Wingdings" panose="05000000000000000000" pitchFamily="2" charset="2"/>
              <a:buChar char="Ø"/>
            </a:pPr>
            <a:endParaRPr lang="tr-TR" sz="2200" dirty="0" smtClean="0">
              <a:solidFill>
                <a:srgbClr val="002060"/>
              </a:solidFill>
              <a:latin typeface="+mn-lt"/>
            </a:endParaRPr>
          </a:p>
          <a:p>
            <a:pPr algn="just">
              <a:buClrTx/>
              <a:buFont typeface="Wingdings" panose="05000000000000000000" pitchFamily="2" charset="2"/>
              <a:buChar char="Ø"/>
            </a:pPr>
            <a:endParaRPr lang="tr-TR" sz="2200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Text Box 77"/>
          <p:cNvSpPr txBox="1">
            <a:spLocks noChangeArrowheads="1"/>
          </p:cNvSpPr>
          <p:nvPr/>
        </p:nvSpPr>
        <p:spPr bwMode="auto">
          <a:xfrm>
            <a:off x="1242937" y="44624"/>
            <a:ext cx="6696744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tr-TR" altLang="tr-TR" sz="3200" b="1" dirty="0">
                <a:solidFill>
                  <a:srgbClr val="000099"/>
                </a:solidFill>
                <a:latin typeface="+mn-lt"/>
                <a:ea typeface="MS PGothic" panose="020B0600070205080204" pitchFamily="34" charset="-128"/>
              </a:rPr>
              <a:t>Müştereken Yürütülen Hizmetler</a:t>
            </a:r>
          </a:p>
        </p:txBody>
      </p:sp>
    </p:spTree>
    <p:extLst>
      <p:ext uri="{BB962C8B-B14F-4D97-AF65-F5344CB8AC3E}">
        <p14:creationId xmlns:p14="http://schemas.microsoft.com/office/powerpoint/2010/main" val="2740146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77"/>
          <p:cNvSpPr txBox="1">
            <a:spLocks noChangeArrowheads="1"/>
          </p:cNvSpPr>
          <p:nvPr/>
        </p:nvSpPr>
        <p:spPr bwMode="auto">
          <a:xfrm>
            <a:off x="6816" y="2881511"/>
            <a:ext cx="9144000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ts val="600"/>
              </a:spcBef>
              <a:buClrTx/>
              <a:buSzTx/>
              <a:buNone/>
            </a:pPr>
            <a:r>
              <a:rPr lang="tr-TR" altLang="tr-TR" sz="4000" b="1" dirty="0" smtClean="0">
                <a:solidFill>
                  <a:srgbClr val="000099"/>
                </a:solidFill>
                <a:latin typeface="+mn-lt"/>
                <a:ea typeface="MS PGothic" panose="020B0600070205080204" pitchFamily="34" charset="-128"/>
              </a:rPr>
              <a:t>TEŞEKKÜRLER.</a:t>
            </a:r>
            <a:endParaRPr lang="tr-TR" altLang="tr-TR" sz="4000" b="1" dirty="0">
              <a:solidFill>
                <a:srgbClr val="000099"/>
              </a:solidFill>
              <a:latin typeface="+mn-lt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7991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77"/>
          <p:cNvSpPr txBox="1">
            <a:spLocks noChangeArrowheads="1"/>
          </p:cNvSpPr>
          <p:nvPr/>
        </p:nvSpPr>
        <p:spPr bwMode="auto">
          <a:xfrm>
            <a:off x="19309" y="1268760"/>
            <a:ext cx="9144000" cy="510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4013" indent="-354013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sz="2200" dirty="0" smtClean="0">
                <a:solidFill>
                  <a:srgbClr val="002060"/>
                </a:solidFill>
                <a:latin typeface="+mn-lt"/>
              </a:rPr>
              <a:t>703 </a:t>
            </a:r>
            <a:r>
              <a:rPr lang="tr-TR" sz="2200" dirty="0">
                <a:solidFill>
                  <a:srgbClr val="002060"/>
                </a:solidFill>
                <a:latin typeface="+mn-lt"/>
              </a:rPr>
              <a:t>sayılı Kanun Hükmünde Kararname ile Mahalli İdareler Genel Müdürlüğü kaldırılmıştır</a:t>
            </a:r>
            <a:r>
              <a:rPr lang="tr-TR" sz="2200" dirty="0" smtClean="0">
                <a:solidFill>
                  <a:srgbClr val="002060"/>
                </a:solidFill>
                <a:latin typeface="+mn-lt"/>
              </a:rPr>
              <a:t>.</a:t>
            </a:r>
            <a:endParaRPr lang="tr-TR" sz="1050" dirty="0" smtClean="0">
              <a:solidFill>
                <a:srgbClr val="002060"/>
              </a:solidFill>
              <a:latin typeface="+mn-lt"/>
            </a:endParaRP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sz="2200" dirty="0" smtClean="0">
                <a:solidFill>
                  <a:srgbClr val="002060"/>
                </a:solidFill>
                <a:latin typeface="+mn-lt"/>
              </a:rPr>
              <a:t>1 </a:t>
            </a:r>
            <a:r>
              <a:rPr lang="tr-TR" sz="2200" dirty="0">
                <a:solidFill>
                  <a:srgbClr val="002060"/>
                </a:solidFill>
                <a:latin typeface="+mn-lt"/>
              </a:rPr>
              <a:t>numaralı Cumhurbaşkanlığı Kararnamesiyle </a:t>
            </a:r>
            <a:r>
              <a:rPr lang="tr-TR" sz="2200" dirty="0" smtClean="0">
                <a:solidFill>
                  <a:srgbClr val="002060"/>
                </a:solidFill>
                <a:latin typeface="+mn-lt"/>
              </a:rPr>
              <a:t>Bakanlığımıza </a:t>
            </a:r>
            <a:r>
              <a:rPr lang="tr-TR" sz="2200" dirty="0" smtClean="0">
                <a:solidFill>
                  <a:srgbClr val="C00000"/>
                </a:solidFill>
                <a:latin typeface="+mn-lt"/>
              </a:rPr>
              <a:t>mahalli </a:t>
            </a:r>
            <a:r>
              <a:rPr lang="tr-TR" sz="2200" dirty="0">
                <a:solidFill>
                  <a:srgbClr val="C00000"/>
                </a:solidFill>
                <a:latin typeface="+mn-lt"/>
              </a:rPr>
              <a:t>idareleri ve bunların merkezi idare ile olan alaka ve münasebetlerini düzenlemek</a:t>
            </a:r>
            <a:r>
              <a:rPr lang="tr-TR" sz="2200" dirty="0">
                <a:solidFill>
                  <a:srgbClr val="002060"/>
                </a:solidFill>
                <a:latin typeface="+mn-lt"/>
              </a:rPr>
              <a:t>  görevi verilmiş ve </a:t>
            </a:r>
            <a:r>
              <a:rPr lang="tr-TR" sz="2200" dirty="0" smtClean="0">
                <a:solidFill>
                  <a:srgbClr val="002060"/>
                </a:solidFill>
                <a:latin typeface="+mn-lt"/>
              </a:rPr>
              <a:t>Yerel </a:t>
            </a:r>
            <a:r>
              <a:rPr lang="tr-TR" sz="2200" dirty="0">
                <a:solidFill>
                  <a:srgbClr val="002060"/>
                </a:solidFill>
                <a:latin typeface="+mn-lt"/>
              </a:rPr>
              <a:t>Yönetimler Genel Müdürlüğü </a:t>
            </a:r>
            <a:r>
              <a:rPr lang="tr-TR" sz="2200" dirty="0" smtClean="0">
                <a:solidFill>
                  <a:srgbClr val="002060"/>
                </a:solidFill>
                <a:latin typeface="+mn-lt"/>
              </a:rPr>
              <a:t>kurulmuştur</a:t>
            </a:r>
            <a:r>
              <a:rPr lang="tr-TR" sz="2200" dirty="0">
                <a:solidFill>
                  <a:srgbClr val="002060"/>
                </a:solidFill>
                <a:latin typeface="+mn-lt"/>
              </a:rPr>
              <a:t>. </a:t>
            </a:r>
            <a:endParaRPr lang="tr-TR" sz="1100" dirty="0" smtClean="0">
              <a:solidFill>
                <a:srgbClr val="002060"/>
              </a:solidFill>
              <a:latin typeface="+mn-lt"/>
            </a:endParaRP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sz="2200" dirty="0" smtClean="0">
                <a:solidFill>
                  <a:srgbClr val="002060"/>
                </a:solidFill>
                <a:latin typeface="+mn-lt"/>
              </a:rPr>
              <a:t>1 </a:t>
            </a:r>
            <a:r>
              <a:rPr lang="tr-TR" sz="2200" dirty="0">
                <a:solidFill>
                  <a:srgbClr val="002060"/>
                </a:solidFill>
                <a:latin typeface="+mn-lt"/>
              </a:rPr>
              <a:t>ve 4 Numaralı Cumhurbaşkanlığı Kararnameleriyle, </a:t>
            </a:r>
            <a:r>
              <a:rPr lang="tr-TR" sz="2200" dirty="0">
                <a:solidFill>
                  <a:srgbClr val="C00000"/>
                </a:solidFill>
                <a:latin typeface="+mn-lt"/>
              </a:rPr>
              <a:t>mahalli idarelerin idari vesayet</a:t>
            </a:r>
            <a:r>
              <a:rPr lang="tr-TR" sz="2200" dirty="0">
                <a:solidFill>
                  <a:srgbClr val="002060"/>
                </a:solidFill>
                <a:latin typeface="+mn-lt"/>
              </a:rPr>
              <a:t> ile ilgili olan görev, yetki ve </a:t>
            </a:r>
            <a:r>
              <a:rPr lang="tr-TR" sz="2200" dirty="0" smtClean="0">
                <a:solidFill>
                  <a:srgbClr val="002060"/>
                </a:solidFill>
                <a:latin typeface="+mn-lt"/>
              </a:rPr>
              <a:t>sorumlulukları </a:t>
            </a:r>
            <a:r>
              <a:rPr lang="tr-TR" sz="2200" dirty="0">
                <a:solidFill>
                  <a:srgbClr val="C00000"/>
                </a:solidFill>
                <a:latin typeface="+mn-lt"/>
              </a:rPr>
              <a:t>İçişleri Bakanlığı </a:t>
            </a:r>
            <a:r>
              <a:rPr lang="tr-TR" sz="2200" dirty="0">
                <a:solidFill>
                  <a:srgbClr val="002060"/>
                </a:solidFill>
                <a:latin typeface="+mn-lt"/>
              </a:rPr>
              <a:t>uhdesinde bırakılmış, bunun dışındaki görev, yetki ve </a:t>
            </a:r>
            <a:r>
              <a:rPr lang="tr-TR" sz="2200" dirty="0" smtClean="0">
                <a:solidFill>
                  <a:srgbClr val="002060"/>
                </a:solidFill>
                <a:latin typeface="+mn-lt"/>
              </a:rPr>
              <a:t>sorumluluklarının Bakanlığımıza devredilmesi öngörülmüştür.</a:t>
            </a:r>
            <a:endParaRPr lang="tr-TR" sz="1050" dirty="0">
              <a:solidFill>
                <a:srgbClr val="002060"/>
              </a:solidFill>
              <a:latin typeface="+mn-lt"/>
            </a:endParaRP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sz="2200" dirty="0">
                <a:solidFill>
                  <a:srgbClr val="002060"/>
                </a:solidFill>
                <a:latin typeface="+mn-lt"/>
              </a:rPr>
              <a:t>Mahalli İdareler </a:t>
            </a:r>
            <a:r>
              <a:rPr lang="tr-TR" sz="2200" dirty="0" smtClean="0">
                <a:solidFill>
                  <a:srgbClr val="002060"/>
                </a:solidFill>
                <a:latin typeface="+mn-lt"/>
              </a:rPr>
              <a:t>Kontrolörleri, </a:t>
            </a:r>
            <a:r>
              <a:rPr lang="tr-TR" sz="2200" dirty="0">
                <a:solidFill>
                  <a:srgbClr val="002060"/>
                </a:solidFill>
                <a:latin typeface="+mn-lt"/>
              </a:rPr>
              <a:t>1 numaralı Cumhurbaşkanlığı Kararnamesiyle Çevre ve </a:t>
            </a:r>
            <a:r>
              <a:rPr lang="tr-TR" sz="2200" dirty="0" smtClean="0">
                <a:solidFill>
                  <a:srgbClr val="002060"/>
                </a:solidFill>
                <a:latin typeface="+mn-lt"/>
              </a:rPr>
              <a:t>Şehircilik Bakanlığına devredilmişken</a:t>
            </a:r>
            <a:r>
              <a:rPr lang="tr-TR" sz="2200" dirty="0">
                <a:solidFill>
                  <a:srgbClr val="002060"/>
                </a:solidFill>
                <a:latin typeface="+mn-lt"/>
              </a:rPr>
              <a:t>, </a:t>
            </a:r>
            <a:r>
              <a:rPr lang="tr-TR" sz="2200" dirty="0" smtClean="0">
                <a:solidFill>
                  <a:srgbClr val="002060"/>
                </a:solidFill>
                <a:latin typeface="+mn-lt"/>
              </a:rPr>
              <a:t>4 </a:t>
            </a:r>
            <a:r>
              <a:rPr lang="tr-TR" sz="2200" dirty="0">
                <a:solidFill>
                  <a:srgbClr val="002060"/>
                </a:solidFill>
                <a:latin typeface="+mn-lt"/>
              </a:rPr>
              <a:t>numaralı Cumhurbaşkanlığı Kararnamesiyle </a:t>
            </a:r>
            <a:r>
              <a:rPr lang="tr-TR" sz="2200" dirty="0" smtClean="0">
                <a:solidFill>
                  <a:srgbClr val="002060"/>
                </a:solidFill>
                <a:latin typeface="+mn-lt"/>
              </a:rPr>
              <a:t>İçişleri Bakanlığın geri </a:t>
            </a:r>
            <a:r>
              <a:rPr lang="tr-TR" sz="2200" dirty="0">
                <a:solidFill>
                  <a:srgbClr val="002060"/>
                </a:solidFill>
                <a:latin typeface="+mn-lt"/>
              </a:rPr>
              <a:t>dönmüştür</a:t>
            </a:r>
            <a:r>
              <a:rPr lang="tr-TR" sz="2200" dirty="0" smtClean="0">
                <a:solidFill>
                  <a:srgbClr val="002060"/>
                </a:solidFill>
                <a:latin typeface="+mn-lt"/>
              </a:rPr>
              <a:t>.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sz="2200" dirty="0">
                <a:solidFill>
                  <a:srgbClr val="002060"/>
                </a:solidFill>
                <a:latin typeface="+mn-lt"/>
              </a:rPr>
              <a:t>3</a:t>
            </a:r>
            <a:r>
              <a:rPr lang="tr-TR" sz="2200" dirty="0" smtClean="0">
                <a:solidFill>
                  <a:srgbClr val="002060"/>
                </a:solidFill>
                <a:latin typeface="+mn-lt"/>
              </a:rPr>
              <a:t> Ağustos 2018 tarihinde Bakanlığımız ve İçişleri Bakanlığı arasında bir protokol yapılarak her iki Bakanlığın görev ve yetkileri belirlenmiştir. </a:t>
            </a:r>
          </a:p>
        </p:txBody>
      </p:sp>
      <p:sp>
        <p:nvSpPr>
          <p:cNvPr id="4" name="Text Box 77"/>
          <p:cNvSpPr txBox="1">
            <a:spLocks noChangeArrowheads="1"/>
          </p:cNvSpPr>
          <p:nvPr/>
        </p:nvSpPr>
        <p:spPr bwMode="auto">
          <a:xfrm>
            <a:off x="1331640" y="260648"/>
            <a:ext cx="6696744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tr-TR" altLang="tr-TR" sz="2800" b="1" dirty="0" smtClean="0">
                <a:solidFill>
                  <a:srgbClr val="000099"/>
                </a:solidFill>
                <a:latin typeface="+mn-lt"/>
                <a:ea typeface="MS PGothic" panose="020B0600070205080204" pitchFamily="34" charset="-128"/>
              </a:rPr>
              <a:t>GÖREV PAYLAŞIMINA DAİR HUKUKİ DÜZENLEMELER</a:t>
            </a:r>
            <a:endParaRPr lang="tr-TR" altLang="tr-TR" sz="2800" b="1" dirty="0">
              <a:solidFill>
                <a:srgbClr val="000099"/>
              </a:solidFill>
              <a:latin typeface="+mn-lt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3907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7"/>
          <p:cNvSpPr txBox="1">
            <a:spLocks noChangeArrowheads="1"/>
          </p:cNvSpPr>
          <p:nvPr/>
        </p:nvSpPr>
        <p:spPr bwMode="auto">
          <a:xfrm>
            <a:off x="1331640" y="260648"/>
            <a:ext cx="6696744" cy="144655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tr-TR" altLang="tr-TR" sz="2800" b="1" dirty="0">
                <a:solidFill>
                  <a:srgbClr val="000099"/>
                </a:solidFill>
                <a:latin typeface="+mn-lt"/>
                <a:ea typeface="MS PGothic" panose="020B0600070205080204" pitchFamily="34" charset="-128"/>
              </a:rPr>
              <a:t>GÖREV PAYLAŞIMINA DAİR HUKUKİ DÜZENLEMELER</a:t>
            </a:r>
          </a:p>
          <a:p>
            <a:pPr algn="ctr">
              <a:spcBef>
                <a:spcPct val="0"/>
              </a:spcBef>
              <a:buNone/>
            </a:pPr>
            <a:endParaRPr lang="tr-TR" altLang="tr-TR" sz="3200" b="1" dirty="0">
              <a:solidFill>
                <a:srgbClr val="000099"/>
              </a:solidFill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10" name="Text Box 77"/>
          <p:cNvSpPr txBox="1">
            <a:spLocks noChangeArrowheads="1"/>
          </p:cNvSpPr>
          <p:nvPr/>
        </p:nvSpPr>
        <p:spPr bwMode="auto">
          <a:xfrm>
            <a:off x="422" y="1231529"/>
            <a:ext cx="9144000" cy="565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marL="354013" indent="-354013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indent="0" algn="just">
              <a:buClrTx/>
              <a:buNone/>
            </a:pPr>
            <a:r>
              <a:rPr lang="tr-TR" sz="2000" dirty="0">
                <a:solidFill>
                  <a:srgbClr val="002060"/>
                </a:solidFill>
                <a:latin typeface="+mn-lt"/>
              </a:rPr>
              <a:t>Cumhurbaşkanlığı Kararnameleriyle, 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rgbClr val="002060"/>
                </a:solidFill>
                <a:latin typeface="+mn-lt"/>
              </a:rPr>
              <a:t>Mahalli İdareler Genel Müdürlüğü’nün </a:t>
            </a:r>
            <a:r>
              <a:rPr lang="tr-TR" sz="2000" dirty="0" smtClean="0">
                <a:solidFill>
                  <a:srgbClr val="002060"/>
                </a:solidFill>
                <a:latin typeface="+mn-lt"/>
              </a:rPr>
              <a:t>yürüttüğü</a:t>
            </a:r>
            <a:r>
              <a:rPr lang="tr-TR" sz="2000" dirty="0">
                <a:solidFill>
                  <a:srgbClr val="002060"/>
                </a:solidFill>
                <a:latin typeface="+mn-lt"/>
              </a:rPr>
              <a:t>;</a:t>
            </a:r>
          </a:p>
          <a:p>
            <a:pPr lvl="1" algn="just">
              <a:buClrTx/>
              <a:buFont typeface="Arial" panose="020B0604020202020204" pitchFamily="34" charset="0"/>
              <a:buChar char="•"/>
            </a:pPr>
            <a:r>
              <a:rPr lang="tr-TR" sz="1800" dirty="0">
                <a:solidFill>
                  <a:srgbClr val="002060"/>
                </a:solidFill>
                <a:latin typeface="+mn-lt"/>
              </a:rPr>
              <a:t>İçişleri Bakanlığının mahalli idareler üzerinde sahip olduğu vesayet yetkisinin mevzuat hükümleri gereğince uygulanmasını sağlamak, </a:t>
            </a:r>
          </a:p>
          <a:p>
            <a:pPr lvl="1" algn="just">
              <a:buClrTx/>
              <a:buFont typeface="Arial" panose="020B0604020202020204" pitchFamily="34" charset="0"/>
              <a:buChar char="•"/>
            </a:pPr>
            <a:r>
              <a:rPr lang="tr-TR" sz="1800" dirty="0">
                <a:solidFill>
                  <a:srgbClr val="002060"/>
                </a:solidFill>
                <a:latin typeface="+mn-lt"/>
              </a:rPr>
              <a:t>Mahalli idarelerin seçilmiş veya tayin edilmiş organları ve bunların üyeleriyle diğer kamu görevlileri hakkında inceleme, araştırma ve soruşturma yapmak,</a:t>
            </a:r>
          </a:p>
          <a:p>
            <a:pPr marL="0" indent="0" algn="just">
              <a:buClrTx/>
              <a:buNone/>
            </a:pPr>
            <a:r>
              <a:rPr lang="tr-TR" sz="2000" dirty="0" smtClean="0">
                <a:solidFill>
                  <a:srgbClr val="002060"/>
                </a:solidFill>
                <a:latin typeface="+mn-lt"/>
              </a:rPr>
              <a:t>görevleri </a:t>
            </a:r>
            <a:r>
              <a:rPr lang="tr-TR" sz="2000" dirty="0">
                <a:solidFill>
                  <a:srgbClr val="FF0000"/>
                </a:solidFill>
                <a:latin typeface="+mn-lt"/>
              </a:rPr>
              <a:t>İçişleri Bakanlığında </a:t>
            </a:r>
            <a:r>
              <a:rPr lang="tr-TR" sz="2000" dirty="0">
                <a:solidFill>
                  <a:srgbClr val="002060"/>
                </a:solidFill>
                <a:latin typeface="+mn-lt"/>
              </a:rPr>
              <a:t>bırakılmış;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endParaRPr lang="tr-TR" sz="1050" dirty="0">
              <a:solidFill>
                <a:srgbClr val="002060"/>
              </a:solidFill>
              <a:latin typeface="+mn-lt"/>
            </a:endParaRPr>
          </a:p>
          <a:p>
            <a:pPr lvl="1" algn="just">
              <a:buClrTx/>
              <a:buFont typeface="Arial" panose="020B0604020202020204" pitchFamily="34" charset="0"/>
              <a:buChar char="•"/>
            </a:pPr>
            <a:r>
              <a:rPr lang="tr-TR" sz="1800" dirty="0">
                <a:solidFill>
                  <a:srgbClr val="002060"/>
                </a:solidFill>
                <a:latin typeface="+mn-lt"/>
              </a:rPr>
              <a:t>Mahalli idarelerin iş ve işlemlerine dair mevzuatla verilen görev ve hizmetleri yapmak, takip etmek, sonuçlandırmak ve geliştirmek,</a:t>
            </a:r>
          </a:p>
          <a:p>
            <a:pPr lvl="1" algn="just">
              <a:buClrTx/>
              <a:buFont typeface="Arial" panose="020B0604020202020204" pitchFamily="34" charset="0"/>
              <a:buChar char="•"/>
            </a:pPr>
            <a:r>
              <a:rPr lang="tr-TR" sz="1800" dirty="0" smtClean="0">
                <a:solidFill>
                  <a:srgbClr val="002060"/>
                </a:solidFill>
                <a:latin typeface="+mn-lt"/>
              </a:rPr>
              <a:t>Mahalli </a:t>
            </a:r>
            <a:r>
              <a:rPr lang="tr-TR" sz="1800" dirty="0">
                <a:solidFill>
                  <a:srgbClr val="002060"/>
                </a:solidFill>
                <a:latin typeface="+mn-lt"/>
              </a:rPr>
              <a:t>idare yatırım ve hizmetlerinin kalkınma planları ile yıllık programlara uygun şekilde yapılmasını gözetmek, </a:t>
            </a:r>
          </a:p>
          <a:p>
            <a:pPr lvl="1" algn="just">
              <a:buClrTx/>
              <a:buFont typeface="Arial" panose="020B0604020202020204" pitchFamily="34" charset="0"/>
              <a:buChar char="•"/>
            </a:pPr>
            <a:r>
              <a:rPr lang="tr-TR" sz="1800" dirty="0" smtClean="0">
                <a:solidFill>
                  <a:srgbClr val="002060"/>
                </a:solidFill>
                <a:latin typeface="+mn-lt"/>
              </a:rPr>
              <a:t>Mahalli </a:t>
            </a:r>
            <a:r>
              <a:rPr lang="tr-TR" sz="1800" dirty="0">
                <a:solidFill>
                  <a:srgbClr val="002060"/>
                </a:solidFill>
                <a:latin typeface="+mn-lt"/>
              </a:rPr>
              <a:t>idarelerin geliştirilmesi amacıyla araştırmalar yapmak, istatistiki bilgileri toplamak, değerlendirmek ve yayımlamak,</a:t>
            </a:r>
          </a:p>
          <a:p>
            <a:pPr lvl="1" algn="just">
              <a:buClrTx/>
              <a:buFont typeface="Arial" panose="020B0604020202020204" pitchFamily="34" charset="0"/>
              <a:buChar char="•"/>
            </a:pPr>
            <a:r>
              <a:rPr lang="tr-TR" sz="1800" dirty="0" smtClean="0">
                <a:solidFill>
                  <a:srgbClr val="002060"/>
                </a:solidFill>
                <a:latin typeface="+mn-lt"/>
              </a:rPr>
              <a:t>Mahalli </a:t>
            </a:r>
            <a:r>
              <a:rPr lang="tr-TR" sz="1800" dirty="0">
                <a:solidFill>
                  <a:srgbClr val="002060"/>
                </a:solidFill>
                <a:latin typeface="+mn-lt"/>
              </a:rPr>
              <a:t>idareler personelinin hizmet içi eğitimini planlamak ve uygulanmasını takip etmek,</a:t>
            </a:r>
          </a:p>
          <a:p>
            <a:pPr lvl="1" algn="just">
              <a:buClrTx/>
              <a:buFont typeface="Arial" panose="020B0604020202020204" pitchFamily="34" charset="0"/>
              <a:buChar char="•"/>
            </a:pPr>
            <a:r>
              <a:rPr lang="tr-TR" sz="1800" dirty="0" smtClean="0">
                <a:solidFill>
                  <a:srgbClr val="002060"/>
                </a:solidFill>
                <a:latin typeface="+mn-lt"/>
              </a:rPr>
              <a:t>Mahalli </a:t>
            </a:r>
            <a:r>
              <a:rPr lang="tr-TR" sz="1800" dirty="0">
                <a:solidFill>
                  <a:srgbClr val="002060"/>
                </a:solidFill>
                <a:latin typeface="+mn-lt"/>
              </a:rPr>
              <a:t>idarelerin teşkilat, araç ve kadro standartlarını tespit </a:t>
            </a:r>
            <a:r>
              <a:rPr lang="tr-TR" sz="1800" dirty="0" smtClean="0">
                <a:solidFill>
                  <a:srgbClr val="002060"/>
                </a:solidFill>
                <a:latin typeface="+mn-lt"/>
              </a:rPr>
              <a:t>etmek</a:t>
            </a:r>
            <a:endParaRPr lang="tr-TR" sz="1800" dirty="0">
              <a:solidFill>
                <a:srgbClr val="002060"/>
              </a:solidFill>
              <a:latin typeface="+mn-lt"/>
            </a:endParaRPr>
          </a:p>
          <a:p>
            <a:pPr marL="0" indent="0" algn="just">
              <a:buClrTx/>
              <a:buNone/>
            </a:pPr>
            <a:r>
              <a:rPr lang="tr-TR" sz="2000" dirty="0" smtClean="0">
                <a:solidFill>
                  <a:srgbClr val="002060"/>
                </a:solidFill>
                <a:latin typeface="+mn-lt"/>
              </a:rPr>
              <a:t>görevleri </a:t>
            </a:r>
            <a:r>
              <a:rPr lang="tr-TR" sz="2000" dirty="0">
                <a:solidFill>
                  <a:srgbClr val="002060"/>
                </a:solidFill>
                <a:latin typeface="+mn-lt"/>
              </a:rPr>
              <a:t>ise </a:t>
            </a:r>
            <a:r>
              <a:rPr lang="tr-TR" sz="2000" dirty="0">
                <a:solidFill>
                  <a:srgbClr val="FF0000"/>
                </a:solidFill>
                <a:latin typeface="+mn-lt"/>
              </a:rPr>
              <a:t>Çevre ve Şehircilik Bakanlığına </a:t>
            </a:r>
            <a:r>
              <a:rPr lang="tr-TR" sz="2000" dirty="0">
                <a:solidFill>
                  <a:srgbClr val="002060"/>
                </a:solidFill>
                <a:latin typeface="+mn-lt"/>
              </a:rPr>
              <a:t>bırakılmıştır</a:t>
            </a:r>
            <a:r>
              <a:rPr lang="tr-TR" sz="2000" dirty="0" smtClean="0">
                <a:solidFill>
                  <a:srgbClr val="002060"/>
                </a:solidFill>
                <a:latin typeface="+mn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5642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7"/>
          <p:cNvSpPr txBox="1">
            <a:spLocks noChangeArrowheads="1"/>
          </p:cNvSpPr>
          <p:nvPr/>
        </p:nvSpPr>
        <p:spPr bwMode="auto">
          <a:xfrm>
            <a:off x="1331640" y="260648"/>
            <a:ext cx="6696744" cy="144655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tr-TR" altLang="tr-TR" sz="2800" b="1" dirty="0">
                <a:solidFill>
                  <a:srgbClr val="000099"/>
                </a:solidFill>
                <a:latin typeface="+mn-lt"/>
                <a:ea typeface="MS PGothic" panose="020B0600070205080204" pitchFamily="34" charset="-128"/>
              </a:rPr>
              <a:t>YEREL YÖNETİMLER GENEL MÜDÜRLÜĞÜ TEŞKİLAT ŞEMASI </a:t>
            </a:r>
          </a:p>
          <a:p>
            <a:pPr algn="ctr">
              <a:spcBef>
                <a:spcPct val="0"/>
              </a:spcBef>
              <a:buNone/>
            </a:pPr>
            <a:endParaRPr lang="tr-TR" altLang="tr-TR" sz="3200" b="1" dirty="0">
              <a:solidFill>
                <a:srgbClr val="000099"/>
              </a:solidFill>
              <a:latin typeface="+mn-lt"/>
              <a:ea typeface="MS PGothic" panose="020B0600070205080204" pitchFamily="34" charset="-128"/>
            </a:endParaRPr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512" y="1340768"/>
            <a:ext cx="8568952" cy="532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767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7"/>
          <p:cNvSpPr txBox="1">
            <a:spLocks noChangeArrowheads="1"/>
          </p:cNvSpPr>
          <p:nvPr/>
        </p:nvSpPr>
        <p:spPr bwMode="auto">
          <a:xfrm>
            <a:off x="22595" y="2852936"/>
            <a:ext cx="9144000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ts val="1200"/>
              </a:spcBef>
              <a:buClrTx/>
              <a:buSzTx/>
              <a:buNone/>
            </a:pPr>
            <a:r>
              <a:rPr lang="tr-TR" altLang="tr-TR" sz="3600" b="1" dirty="0" smtClean="0">
                <a:solidFill>
                  <a:srgbClr val="000099"/>
                </a:solidFill>
                <a:latin typeface="+mn-lt"/>
                <a:ea typeface="MS PGothic" panose="020B0600070205080204" pitchFamily="34" charset="-128"/>
              </a:rPr>
              <a:t>BAKANLIĞIMIZCA YÜRÜTÜLECEK HİZMETLER</a:t>
            </a:r>
            <a:endParaRPr lang="tr-TR" altLang="tr-TR" sz="3600" b="1" dirty="0">
              <a:solidFill>
                <a:srgbClr val="000099"/>
              </a:solidFill>
              <a:latin typeface="+mn-lt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6137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77"/>
          <p:cNvSpPr txBox="1">
            <a:spLocks noChangeArrowheads="1"/>
          </p:cNvSpPr>
          <p:nvPr/>
        </p:nvSpPr>
        <p:spPr bwMode="auto">
          <a:xfrm>
            <a:off x="19309" y="1268760"/>
            <a:ext cx="9144000" cy="489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4013" indent="-354013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indent="0" algn="just">
              <a:buClrTx/>
              <a:buNone/>
            </a:pPr>
            <a:r>
              <a:rPr lang="tr-TR" sz="2200" dirty="0" smtClean="0">
                <a:solidFill>
                  <a:srgbClr val="C00000"/>
                </a:solidFill>
                <a:latin typeface="+mn-lt"/>
              </a:rPr>
              <a:t>Personel Rejiminin Düzenlenmesi ve Yönetimine İlişkin Konular</a:t>
            </a:r>
            <a:endParaRPr lang="tr-TR" sz="2200" dirty="0" smtClean="0">
              <a:solidFill>
                <a:srgbClr val="002060"/>
              </a:solidFill>
              <a:latin typeface="+mn-lt"/>
            </a:endParaRPr>
          </a:p>
          <a:p>
            <a:pPr marL="0" indent="0" algn="just">
              <a:buClrTx/>
              <a:buNone/>
            </a:pPr>
            <a:r>
              <a:rPr lang="tr-TR" sz="2200" dirty="0" smtClean="0">
                <a:solidFill>
                  <a:srgbClr val="002060"/>
                </a:solidFill>
                <a:latin typeface="+mn-lt"/>
              </a:rPr>
              <a:t>Belediyelerin;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sz="2200" dirty="0" smtClean="0">
                <a:solidFill>
                  <a:srgbClr val="002060"/>
                </a:solidFill>
                <a:latin typeface="+mn-lt"/>
              </a:rPr>
              <a:t>Norm kadro ilke ve standartları ve teşkilatlanmasına ilişkin işlemler,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sz="2200" dirty="0" smtClean="0">
                <a:solidFill>
                  <a:srgbClr val="002060"/>
                </a:solidFill>
                <a:latin typeface="+mn-lt"/>
              </a:rPr>
              <a:t>Görevde yükselme ve unvan </a:t>
            </a:r>
            <a:r>
              <a:rPr lang="tr-TR" sz="2200" dirty="0">
                <a:solidFill>
                  <a:srgbClr val="002060"/>
                </a:solidFill>
                <a:latin typeface="+mn-lt"/>
              </a:rPr>
              <a:t>değişikliği, 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sz="2200" dirty="0">
                <a:solidFill>
                  <a:srgbClr val="002060"/>
                </a:solidFill>
                <a:latin typeface="+mn-lt"/>
              </a:rPr>
              <a:t>İlk defa memur atama izni verilmesi,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sz="2200" dirty="0">
                <a:solidFill>
                  <a:srgbClr val="002060"/>
                </a:solidFill>
                <a:latin typeface="+mn-lt"/>
              </a:rPr>
              <a:t>Hizmet içi eğitim,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sz="2200" dirty="0">
                <a:solidFill>
                  <a:srgbClr val="002060"/>
                </a:solidFill>
                <a:latin typeface="+mn-lt"/>
              </a:rPr>
              <a:t>Personel çalıştırılmasına dayalı hizmetler için şirketlere ilk defa işçi alımı,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sz="2200" dirty="0">
                <a:solidFill>
                  <a:srgbClr val="002060"/>
                </a:solidFill>
                <a:latin typeface="+mn-lt"/>
              </a:rPr>
              <a:t>Genel sekreter atamaları</a:t>
            </a:r>
            <a:r>
              <a:rPr lang="tr-TR" sz="2200" dirty="0" smtClean="0">
                <a:solidFill>
                  <a:srgbClr val="002060"/>
                </a:solidFill>
                <a:latin typeface="+mn-lt"/>
              </a:rPr>
              <a:t>,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sz="2200" dirty="0" smtClean="0">
                <a:solidFill>
                  <a:srgbClr val="002060"/>
                </a:solidFill>
                <a:latin typeface="+mn-lt"/>
              </a:rPr>
              <a:t>Özel Kalem Müdürü atama izinleri,</a:t>
            </a:r>
            <a:endParaRPr lang="tr-TR" sz="2200" dirty="0">
              <a:solidFill>
                <a:srgbClr val="002060"/>
              </a:solidFill>
              <a:latin typeface="+mn-lt"/>
            </a:endParaRP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sz="2200" dirty="0">
                <a:solidFill>
                  <a:srgbClr val="002060"/>
                </a:solidFill>
                <a:latin typeface="+mn-lt"/>
              </a:rPr>
              <a:t>Sözleşmeli personel istihdamı</a:t>
            </a:r>
            <a:r>
              <a:rPr lang="tr-TR" sz="2200" dirty="0" smtClean="0">
                <a:solidFill>
                  <a:srgbClr val="002060"/>
                </a:solidFill>
                <a:latin typeface="+mn-lt"/>
              </a:rPr>
              <a:t>,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sz="2200" dirty="0" smtClean="0">
                <a:solidFill>
                  <a:srgbClr val="002060"/>
                </a:solidFill>
                <a:latin typeface="+mn-lt"/>
              </a:rPr>
              <a:t>Zabıta ve İtfaiye hizmetlerine ilişkin yürütülen çalışmalar,</a:t>
            </a:r>
            <a:endParaRPr lang="tr-TR" sz="2200" dirty="0">
              <a:solidFill>
                <a:srgbClr val="002060"/>
              </a:solidFill>
              <a:latin typeface="+mn-lt"/>
            </a:endParaRP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sz="2200" dirty="0">
                <a:solidFill>
                  <a:srgbClr val="002060"/>
                </a:solidFill>
                <a:latin typeface="+mn-lt"/>
              </a:rPr>
              <a:t>İstatistiki bilgilerin toplanması</a:t>
            </a:r>
            <a:r>
              <a:rPr lang="tr-TR" sz="2200" dirty="0" smtClean="0">
                <a:solidFill>
                  <a:srgbClr val="002060"/>
                </a:solidFill>
                <a:latin typeface="+mn-lt"/>
              </a:rPr>
              <a:t>,</a:t>
            </a:r>
            <a:endParaRPr lang="tr-TR" sz="2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Text Box 77"/>
          <p:cNvSpPr txBox="1">
            <a:spLocks noChangeArrowheads="1"/>
          </p:cNvSpPr>
          <p:nvPr/>
        </p:nvSpPr>
        <p:spPr bwMode="auto">
          <a:xfrm>
            <a:off x="1242937" y="44624"/>
            <a:ext cx="6696744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tr-TR" altLang="tr-TR" sz="3200" b="1" dirty="0" smtClean="0">
                <a:solidFill>
                  <a:srgbClr val="000099"/>
                </a:solidFill>
                <a:latin typeface="+mn-lt"/>
                <a:ea typeface="MS PGothic" panose="020B0600070205080204" pitchFamily="34" charset="-128"/>
              </a:rPr>
              <a:t>Bakanlığımızca Yürütülecek Hizmetler</a:t>
            </a:r>
            <a:endParaRPr lang="tr-TR" altLang="tr-TR" sz="3200" b="1" dirty="0">
              <a:solidFill>
                <a:srgbClr val="000099"/>
              </a:solidFill>
              <a:latin typeface="+mn-lt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4236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77"/>
          <p:cNvSpPr txBox="1">
            <a:spLocks noChangeArrowheads="1"/>
          </p:cNvSpPr>
          <p:nvPr/>
        </p:nvSpPr>
        <p:spPr bwMode="auto">
          <a:xfrm>
            <a:off x="20319" y="1268760"/>
            <a:ext cx="9142989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4013" indent="-354013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indent="0" algn="just">
              <a:buClrTx/>
              <a:buNone/>
            </a:pPr>
            <a:r>
              <a:rPr lang="tr-TR" sz="2200" dirty="0" smtClean="0">
                <a:solidFill>
                  <a:srgbClr val="C00000"/>
                </a:solidFill>
                <a:latin typeface="+mn-lt"/>
              </a:rPr>
              <a:t>Belediyeler ve/veya Belediye Birliklerinin;  </a:t>
            </a:r>
            <a:endParaRPr lang="tr-TR" sz="2200" dirty="0" smtClean="0">
              <a:solidFill>
                <a:srgbClr val="002060"/>
              </a:solidFill>
              <a:latin typeface="+mn-lt"/>
            </a:endParaRPr>
          </a:p>
          <a:p>
            <a:pPr algn="just">
              <a:buClrTx/>
              <a:buFont typeface="Wingdings" panose="05000000000000000000" pitchFamily="2" charset="2"/>
              <a:buChar char="Ø"/>
            </a:pPr>
            <a:endParaRPr lang="tr-TR" sz="2200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Text Box 77"/>
          <p:cNvSpPr txBox="1">
            <a:spLocks noChangeArrowheads="1"/>
          </p:cNvSpPr>
          <p:nvPr/>
        </p:nvSpPr>
        <p:spPr bwMode="auto">
          <a:xfrm>
            <a:off x="1243441" y="179929"/>
            <a:ext cx="6696744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tr-TR" altLang="tr-TR" sz="3200" b="1" dirty="0">
                <a:solidFill>
                  <a:srgbClr val="000099"/>
                </a:solidFill>
                <a:latin typeface="+mn-lt"/>
                <a:ea typeface="MS PGothic" panose="020B0600070205080204" pitchFamily="34" charset="-128"/>
              </a:rPr>
              <a:t>Bakanlığımızca Yürütülecek Hizmetler</a:t>
            </a:r>
          </a:p>
        </p:txBody>
      </p:sp>
      <p:sp>
        <p:nvSpPr>
          <p:cNvPr id="7" name="Dikdörtgen 6"/>
          <p:cNvSpPr/>
          <p:nvPr/>
        </p:nvSpPr>
        <p:spPr>
          <a:xfrm>
            <a:off x="-35818" y="2276872"/>
            <a:ext cx="460781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tr-TR" sz="2000" dirty="0">
                <a:solidFill>
                  <a:srgbClr val="002060"/>
                </a:solidFill>
              </a:rPr>
              <a:t>Kurulması</a:t>
            </a:r>
            <a:r>
              <a:rPr lang="tr-TR" sz="2000" dirty="0" smtClean="0">
                <a:solidFill>
                  <a:srgbClr val="002060"/>
                </a:solidFill>
              </a:rPr>
              <a:t>, ayrılması, katılması, tüzel kişiliğin kaldırılması</a:t>
            </a:r>
            <a:endParaRPr lang="tr-TR" sz="2000" dirty="0">
              <a:solidFill>
                <a:srgbClr val="002060"/>
              </a:solidFill>
            </a:endParaRP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tr-TR" sz="2000" dirty="0">
                <a:solidFill>
                  <a:srgbClr val="002060"/>
                </a:solidFill>
              </a:rPr>
              <a:t>Tüzük değişikliği</a:t>
            </a:r>
            <a:r>
              <a:rPr lang="tr-TR" sz="2000" dirty="0" smtClean="0">
                <a:solidFill>
                  <a:srgbClr val="002060"/>
                </a:solidFill>
              </a:rPr>
              <a:t>,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tr-TR" sz="2000" dirty="0" smtClean="0">
                <a:solidFill>
                  <a:srgbClr val="002060"/>
                </a:solidFill>
              </a:rPr>
              <a:t>İhalelerden </a:t>
            </a:r>
            <a:r>
              <a:rPr lang="tr-TR" sz="2000" dirty="0">
                <a:solidFill>
                  <a:srgbClr val="002060"/>
                </a:solidFill>
              </a:rPr>
              <a:t>yasaklama,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tr-TR" sz="2000" dirty="0">
                <a:solidFill>
                  <a:srgbClr val="002060"/>
                </a:solidFill>
              </a:rPr>
              <a:t>Şirket kurulması,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tr-TR" sz="2000" dirty="0">
                <a:solidFill>
                  <a:srgbClr val="002060"/>
                </a:solidFill>
              </a:rPr>
              <a:t>Bütçe içi işletme kurulması,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tr-TR" sz="2000" dirty="0" smtClean="0">
                <a:solidFill>
                  <a:srgbClr val="002060"/>
                </a:solidFill>
              </a:rPr>
              <a:t>Yap-İşlet-Devret,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4356670" y="2276872"/>
            <a:ext cx="453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356670" y="2276872"/>
            <a:ext cx="453650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tr-TR" sz="2000" dirty="0" smtClean="0">
                <a:solidFill>
                  <a:srgbClr val="002060"/>
                </a:solidFill>
              </a:rPr>
              <a:t>Acele kamulaştırma,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tr-TR" sz="2000" dirty="0" smtClean="0">
                <a:solidFill>
                  <a:srgbClr val="002060"/>
                </a:solidFill>
              </a:rPr>
              <a:t>Mezarlıklardan yol geçirme,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tr-TR" sz="2000" dirty="0" smtClean="0">
                <a:solidFill>
                  <a:srgbClr val="002060"/>
                </a:solidFill>
              </a:rPr>
              <a:t>Taşıt Kanunu,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tr-TR" sz="2000" dirty="0" smtClean="0">
                <a:solidFill>
                  <a:srgbClr val="002060"/>
                </a:solidFill>
              </a:rPr>
              <a:t>Taşınmaz tahsisi,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tr-TR" sz="2000" dirty="0" smtClean="0">
                <a:solidFill>
                  <a:srgbClr val="002060"/>
                </a:solidFill>
              </a:rPr>
              <a:t>İmtiyaz devri,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Tx/>
            </a:pPr>
            <a:r>
              <a:rPr lang="tr-TR" sz="2000" dirty="0" smtClean="0">
                <a:solidFill>
                  <a:srgbClr val="002060"/>
                </a:solidFill>
              </a:rPr>
              <a:t>İle ilgili işlemler.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endParaRPr lang="tr-TR" sz="2000" dirty="0" smtClean="0">
              <a:solidFill>
                <a:srgbClr val="002060"/>
              </a:solidFill>
            </a:endParaRP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endParaRPr lang="tr-TR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780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77"/>
          <p:cNvSpPr txBox="1">
            <a:spLocks noChangeArrowheads="1"/>
          </p:cNvSpPr>
          <p:nvPr/>
        </p:nvSpPr>
        <p:spPr bwMode="auto">
          <a:xfrm>
            <a:off x="20319" y="1268760"/>
            <a:ext cx="9142989" cy="124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4013" indent="-354013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indent="0" algn="just">
              <a:buClrTx/>
              <a:buNone/>
            </a:pPr>
            <a:r>
              <a:rPr lang="tr-TR" sz="2200" dirty="0">
                <a:solidFill>
                  <a:srgbClr val="C00000"/>
                </a:solidFill>
              </a:rPr>
              <a:t>Belediyeler ve/veya Belediye </a:t>
            </a:r>
            <a:r>
              <a:rPr lang="tr-TR" sz="2200" dirty="0" smtClean="0">
                <a:solidFill>
                  <a:srgbClr val="C00000"/>
                </a:solidFill>
              </a:rPr>
              <a:t>Birliklerinde;  </a:t>
            </a:r>
            <a:endParaRPr lang="tr-TR" sz="2200" dirty="0">
              <a:solidFill>
                <a:srgbClr val="002060"/>
              </a:solidFill>
            </a:endParaRPr>
          </a:p>
          <a:p>
            <a:pPr algn="just">
              <a:buClrTx/>
              <a:buFont typeface="Wingdings" panose="05000000000000000000" pitchFamily="2" charset="2"/>
              <a:buChar char="Ø"/>
            </a:pPr>
            <a:endParaRPr lang="tr-TR" sz="2200" dirty="0" smtClean="0">
              <a:solidFill>
                <a:srgbClr val="002060"/>
              </a:solidFill>
              <a:latin typeface="+mn-lt"/>
            </a:endParaRPr>
          </a:p>
          <a:p>
            <a:pPr algn="just">
              <a:buClrTx/>
              <a:buFont typeface="Wingdings" panose="05000000000000000000" pitchFamily="2" charset="2"/>
              <a:buChar char="Ø"/>
            </a:pPr>
            <a:endParaRPr lang="tr-TR" sz="2200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Text Box 77"/>
          <p:cNvSpPr txBox="1">
            <a:spLocks noChangeArrowheads="1"/>
          </p:cNvSpPr>
          <p:nvPr/>
        </p:nvSpPr>
        <p:spPr bwMode="auto">
          <a:xfrm>
            <a:off x="1242937" y="44624"/>
            <a:ext cx="6696744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tr-TR" altLang="tr-TR" sz="3200" b="1" dirty="0">
                <a:solidFill>
                  <a:srgbClr val="000099"/>
                </a:solidFill>
                <a:latin typeface="+mn-lt"/>
                <a:ea typeface="MS PGothic" panose="020B0600070205080204" pitchFamily="34" charset="-128"/>
              </a:rPr>
              <a:t>Bakanlığımızca Yürütülecek Hizmetler</a:t>
            </a:r>
          </a:p>
        </p:txBody>
      </p:sp>
      <p:sp>
        <p:nvSpPr>
          <p:cNvPr id="7" name="Dikdörtgen 6"/>
          <p:cNvSpPr/>
          <p:nvPr/>
        </p:nvSpPr>
        <p:spPr>
          <a:xfrm>
            <a:off x="-35818" y="2276872"/>
            <a:ext cx="460781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tr-TR" sz="2000" dirty="0" smtClean="0">
                <a:solidFill>
                  <a:srgbClr val="002060"/>
                </a:solidFill>
              </a:rPr>
              <a:t>Standartların Belirlenmesi,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tr-TR" sz="2000" dirty="0" smtClean="0">
                <a:solidFill>
                  <a:srgbClr val="002060"/>
                </a:solidFill>
              </a:rPr>
              <a:t>Turizm alanları etüt çalışmaları ve balıkçı barınakları ile ilgili görüşler,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tr-TR" sz="2000" dirty="0" smtClean="0">
                <a:solidFill>
                  <a:srgbClr val="002060"/>
                </a:solidFill>
              </a:rPr>
              <a:t>Eylemler ve planlar,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tr-TR" sz="2000" dirty="0" smtClean="0">
                <a:solidFill>
                  <a:srgbClr val="002060"/>
                </a:solidFill>
              </a:rPr>
              <a:t>Yurt dışı fonlar,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tr-TR" sz="2000" dirty="0" smtClean="0">
                <a:solidFill>
                  <a:srgbClr val="002060"/>
                </a:solidFill>
              </a:rPr>
              <a:t>Performans ölçüm kriterleri,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endParaRPr lang="tr-TR" sz="2000" dirty="0">
              <a:solidFill>
                <a:srgbClr val="002060"/>
              </a:solidFill>
            </a:endParaRP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endParaRPr lang="tr-TR" sz="2000" dirty="0" smtClean="0">
              <a:solidFill>
                <a:srgbClr val="002060"/>
              </a:solidFill>
            </a:endParaRP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4356670" y="2276872"/>
            <a:ext cx="453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356670" y="2276872"/>
            <a:ext cx="453650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9625" lvl="1" indent="-352425" algn="just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tr-TR" sz="2000" dirty="0" smtClean="0">
                <a:solidFill>
                  <a:srgbClr val="002060"/>
                </a:solidFill>
              </a:rPr>
              <a:t>Kamu </a:t>
            </a:r>
            <a:r>
              <a:rPr lang="tr-TR" sz="2000" dirty="0">
                <a:solidFill>
                  <a:srgbClr val="002060"/>
                </a:solidFill>
              </a:rPr>
              <a:t>yararı kararı</a:t>
            </a:r>
            <a:r>
              <a:rPr lang="tr-TR" sz="2000" dirty="0" smtClean="0">
                <a:solidFill>
                  <a:srgbClr val="002060"/>
                </a:solidFill>
              </a:rPr>
              <a:t>,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tr-TR" sz="2000" dirty="0">
                <a:solidFill>
                  <a:srgbClr val="002060"/>
                </a:solidFill>
              </a:rPr>
              <a:t>Kent </a:t>
            </a:r>
            <a:r>
              <a:rPr lang="tr-TR" sz="2000" dirty="0" smtClean="0">
                <a:solidFill>
                  <a:srgbClr val="002060"/>
                </a:solidFill>
              </a:rPr>
              <a:t>konseyleri, </a:t>
            </a:r>
            <a:endParaRPr lang="tr-TR" sz="2000" dirty="0">
              <a:solidFill>
                <a:srgbClr val="002060"/>
              </a:solidFill>
            </a:endParaRP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tr-TR" sz="2000" dirty="0">
                <a:solidFill>
                  <a:srgbClr val="002060"/>
                </a:solidFill>
              </a:rPr>
              <a:t>Gönüllü </a:t>
            </a:r>
            <a:r>
              <a:rPr lang="tr-TR" sz="2000" dirty="0" smtClean="0">
                <a:solidFill>
                  <a:srgbClr val="002060"/>
                </a:solidFill>
              </a:rPr>
              <a:t>katılım,</a:t>
            </a:r>
            <a:endParaRPr lang="tr-TR" sz="2000" dirty="0">
              <a:solidFill>
                <a:srgbClr val="002060"/>
              </a:solidFill>
            </a:endParaRP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tr-TR" sz="2000" dirty="0">
                <a:solidFill>
                  <a:srgbClr val="002060"/>
                </a:solidFill>
              </a:rPr>
              <a:t>Pay dağıtımı</a:t>
            </a:r>
            <a:r>
              <a:rPr lang="tr-TR" sz="2000" dirty="0" smtClean="0">
                <a:solidFill>
                  <a:srgbClr val="002060"/>
                </a:solidFill>
              </a:rPr>
              <a:t>,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Tx/>
            </a:pPr>
            <a:r>
              <a:rPr lang="tr-TR" sz="2000" dirty="0" smtClean="0">
                <a:solidFill>
                  <a:srgbClr val="002060"/>
                </a:solidFill>
              </a:rPr>
              <a:t>İle İlgili işlemler.</a:t>
            </a:r>
            <a:endParaRPr lang="tr-TR" sz="2000" dirty="0">
              <a:solidFill>
                <a:srgbClr val="002060"/>
              </a:solidFill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  <a:buClrTx/>
            </a:pPr>
            <a:endParaRPr lang="tr-TR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953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Özel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375623"/>
      </a:hlink>
      <a:folHlink>
        <a:srgbClr val="37562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12647</TotalTime>
  <Words>1104</Words>
  <Application>Microsoft Office PowerPoint</Application>
  <PresentationFormat>Ekran Gösterisi (4:3)</PresentationFormat>
  <Paragraphs>171</Paragraphs>
  <Slides>24</Slides>
  <Notes>24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32" baseType="lpstr">
      <vt:lpstr>MS PGothic</vt:lpstr>
      <vt:lpstr>Arial</vt:lpstr>
      <vt:lpstr>Calibri</vt:lpstr>
      <vt:lpstr>Constantia</vt:lpstr>
      <vt:lpstr>Times New Roman</vt:lpstr>
      <vt:lpstr>Wingdings</vt:lpstr>
      <vt:lpstr>Wingdings 2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mesut aydoğar</dc:creator>
  <cp:lastModifiedBy>Kemalettin SAKİN</cp:lastModifiedBy>
  <cp:revision>1826</cp:revision>
  <cp:lastPrinted>2018-07-27T15:49:01Z</cp:lastPrinted>
  <dcterms:created xsi:type="dcterms:W3CDTF">2014-09-24T13:00:37Z</dcterms:created>
  <dcterms:modified xsi:type="dcterms:W3CDTF">2018-11-16T06:36:07Z</dcterms:modified>
</cp:coreProperties>
</file>